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5" r:id="rId1"/>
    <p:sldMasterId id="2147484035" r:id="rId2"/>
  </p:sldMasterIdLst>
  <p:notesMasterIdLst>
    <p:notesMasterId r:id="rId114"/>
  </p:notesMasterIdLst>
  <p:handoutMasterIdLst>
    <p:handoutMasterId r:id="rId115"/>
  </p:handoutMasterIdLst>
  <p:sldIdLst>
    <p:sldId id="370" r:id="rId3"/>
    <p:sldId id="287" r:id="rId4"/>
    <p:sldId id="398" r:id="rId5"/>
    <p:sldId id="466" r:id="rId6"/>
    <p:sldId id="402" r:id="rId7"/>
    <p:sldId id="404" r:id="rId8"/>
    <p:sldId id="405" r:id="rId9"/>
    <p:sldId id="408" r:id="rId10"/>
    <p:sldId id="406" r:id="rId11"/>
    <p:sldId id="407" r:id="rId12"/>
    <p:sldId id="400" r:id="rId13"/>
    <p:sldId id="401" r:id="rId14"/>
    <p:sldId id="403" r:id="rId15"/>
    <p:sldId id="467" r:id="rId16"/>
    <p:sldId id="468" r:id="rId17"/>
    <p:sldId id="469" r:id="rId18"/>
    <p:sldId id="435" r:id="rId19"/>
    <p:sldId id="434" r:id="rId20"/>
    <p:sldId id="454" r:id="rId21"/>
    <p:sldId id="455" r:id="rId22"/>
    <p:sldId id="456" r:id="rId23"/>
    <p:sldId id="457" r:id="rId24"/>
    <p:sldId id="436" r:id="rId25"/>
    <p:sldId id="437" r:id="rId26"/>
    <p:sldId id="438" r:id="rId27"/>
    <p:sldId id="439" r:id="rId28"/>
    <p:sldId id="458" r:id="rId29"/>
    <p:sldId id="443" r:id="rId30"/>
    <p:sldId id="444" r:id="rId31"/>
    <p:sldId id="459" r:id="rId32"/>
    <p:sldId id="411" r:id="rId33"/>
    <p:sldId id="412" r:id="rId34"/>
    <p:sldId id="460" r:id="rId35"/>
    <p:sldId id="414" r:id="rId36"/>
    <p:sldId id="415" r:id="rId37"/>
    <p:sldId id="464" r:id="rId38"/>
    <p:sldId id="433" r:id="rId39"/>
    <p:sldId id="372" r:id="rId40"/>
    <p:sldId id="326" r:id="rId41"/>
    <p:sldId id="333" r:id="rId42"/>
    <p:sldId id="334" r:id="rId43"/>
    <p:sldId id="335" r:id="rId44"/>
    <p:sldId id="332" r:id="rId45"/>
    <p:sldId id="337" r:id="rId46"/>
    <p:sldId id="336" r:id="rId47"/>
    <p:sldId id="338" r:id="rId48"/>
    <p:sldId id="341" r:id="rId49"/>
    <p:sldId id="374" r:id="rId50"/>
    <p:sldId id="375" r:id="rId51"/>
    <p:sldId id="376" r:id="rId52"/>
    <p:sldId id="377" r:id="rId53"/>
    <p:sldId id="380" r:id="rId54"/>
    <p:sldId id="381" r:id="rId55"/>
    <p:sldId id="382" r:id="rId56"/>
    <p:sldId id="386" r:id="rId57"/>
    <p:sldId id="387" r:id="rId58"/>
    <p:sldId id="418" r:id="rId59"/>
    <p:sldId id="419" r:id="rId60"/>
    <p:sldId id="420" r:id="rId61"/>
    <p:sldId id="421" r:id="rId62"/>
    <p:sldId id="422" r:id="rId63"/>
    <p:sldId id="423" r:id="rId64"/>
    <p:sldId id="424" r:id="rId65"/>
    <p:sldId id="431" r:id="rId66"/>
    <p:sldId id="425" r:id="rId67"/>
    <p:sldId id="426" r:id="rId68"/>
    <p:sldId id="427" r:id="rId69"/>
    <p:sldId id="428" r:id="rId70"/>
    <p:sldId id="429" r:id="rId71"/>
    <p:sldId id="430" r:id="rId72"/>
    <p:sldId id="470" r:id="rId73"/>
    <p:sldId id="461" r:id="rId74"/>
    <p:sldId id="389" r:id="rId75"/>
    <p:sldId id="390" r:id="rId76"/>
    <p:sldId id="391" r:id="rId77"/>
    <p:sldId id="392" r:id="rId78"/>
    <p:sldId id="393" r:id="rId79"/>
    <p:sldId id="394" r:id="rId80"/>
    <p:sldId id="395" r:id="rId81"/>
    <p:sldId id="463" r:id="rId82"/>
    <p:sldId id="449" r:id="rId83"/>
    <p:sldId id="462" r:id="rId84"/>
    <p:sldId id="396" r:id="rId85"/>
    <p:sldId id="397" r:id="rId86"/>
    <p:sldId id="476" r:id="rId87"/>
    <p:sldId id="479" r:id="rId88"/>
    <p:sldId id="480" r:id="rId89"/>
    <p:sldId id="481" r:id="rId90"/>
    <p:sldId id="482" r:id="rId91"/>
    <p:sldId id="483" r:id="rId92"/>
    <p:sldId id="484" r:id="rId93"/>
    <p:sldId id="486" r:id="rId94"/>
    <p:sldId id="485" r:id="rId95"/>
    <p:sldId id="487" r:id="rId96"/>
    <p:sldId id="488" r:id="rId97"/>
    <p:sldId id="452" r:id="rId98"/>
    <p:sldId id="453" r:id="rId99"/>
    <p:sldId id="450" r:id="rId100"/>
    <p:sldId id="451" r:id="rId101"/>
    <p:sldId id="465" r:id="rId102"/>
    <p:sldId id="383" r:id="rId103"/>
    <p:sldId id="471" r:id="rId104"/>
    <p:sldId id="489" r:id="rId105"/>
    <p:sldId id="490" r:id="rId106"/>
    <p:sldId id="491" r:id="rId107"/>
    <p:sldId id="492" r:id="rId108"/>
    <p:sldId id="493" r:id="rId109"/>
    <p:sldId id="494" r:id="rId110"/>
    <p:sldId id="472" r:id="rId111"/>
    <p:sldId id="474" r:id="rId112"/>
    <p:sldId id="475" r:id="rId113"/>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 id="{FB1A2036-E5F2-4168-8684-F8F6F28F23CC}">
          <p14:sldIdLst>
            <p14:sldId id="370"/>
          </p14:sldIdLst>
        </p14:section>
        <p14:section name="Giới thiệu" id="{4A07C1BE-8966-40DD-BB42-5D210A6840C9}">
          <p14:sldIdLst>
            <p14:sldId id="287"/>
            <p14:sldId id="398"/>
            <p14:sldId id="466"/>
            <p14:sldId id="402"/>
            <p14:sldId id="404"/>
            <p14:sldId id="405"/>
            <p14:sldId id="408"/>
            <p14:sldId id="406"/>
            <p14:sldId id="407"/>
            <p14:sldId id="400"/>
            <p14:sldId id="401"/>
            <p14:sldId id="403"/>
            <p14:sldId id="467"/>
            <p14:sldId id="468"/>
          </p14:sldIdLst>
        </p14:section>
        <p14:section name="Phân tích" id="{36708DB8-BB37-4CB9-BBD3-E608F2F81BAA}">
          <p14:sldIdLst>
            <p14:sldId id="469"/>
          </p14:sldIdLst>
        </p14:section>
        <p14:section name="Yêu cầu chức năng hệ thống" id="{39E741C9-4B8B-4543-9D24-C576B8764E6A}">
          <p14:sldIdLst>
            <p14:sldId id="435"/>
            <p14:sldId id="434"/>
            <p14:sldId id="454"/>
            <p14:sldId id="455"/>
            <p14:sldId id="456"/>
            <p14:sldId id="457"/>
            <p14:sldId id="436"/>
            <p14:sldId id="437"/>
            <p14:sldId id="438"/>
            <p14:sldId id="439"/>
            <p14:sldId id="458"/>
            <p14:sldId id="443"/>
            <p14:sldId id="444"/>
          </p14:sldIdLst>
        </p14:section>
        <p14:section name="Usecase" id="{77EBC66C-4FF6-464D-8FAA-27385A90C8C1}">
          <p14:sldIdLst>
            <p14:sldId id="459"/>
            <p14:sldId id="411"/>
            <p14:sldId id="412"/>
          </p14:sldIdLst>
        </p14:section>
        <p14:section name="ERD" id="{56BAC014-7810-4CED-87B4-55B6250CA507}">
          <p14:sldIdLst>
            <p14:sldId id="460"/>
            <p14:sldId id="414"/>
            <p14:sldId id="415"/>
          </p14:sldIdLst>
        </p14:section>
        <p14:section name="Sitemap" id="{1F77F338-0EEF-4F83-869F-13B811B3675F}">
          <p14:sldIdLst>
            <p14:sldId id="464"/>
            <p14:sldId id="433"/>
          </p14:sldIdLst>
        </p14:section>
        <p14:section name="Giao diện &amp; Chức năng người dùng" id="{D4A5C059-3D47-4773-A533-77EE0BFB6872}">
          <p14:sldIdLst>
            <p14:sldId id="372"/>
            <p14:sldId id="326"/>
            <p14:sldId id="333"/>
            <p14:sldId id="334"/>
            <p14:sldId id="335"/>
            <p14:sldId id="332"/>
            <p14:sldId id="337"/>
            <p14:sldId id="336"/>
            <p14:sldId id="338"/>
            <p14:sldId id="341"/>
            <p14:sldId id="374"/>
            <p14:sldId id="375"/>
            <p14:sldId id="376"/>
            <p14:sldId id="377"/>
            <p14:sldId id="380"/>
            <p14:sldId id="381"/>
            <p14:sldId id="382"/>
            <p14:sldId id="386"/>
            <p14:sldId id="387"/>
          </p14:sldIdLst>
        </p14:section>
        <p14:section name="Admin" id="{2DDEFE0A-175C-48BD-A814-BD371F408D06}">
          <p14:sldIdLst>
            <p14:sldId id="418"/>
            <p14:sldId id="419"/>
            <p14:sldId id="420"/>
            <p14:sldId id="421"/>
            <p14:sldId id="422"/>
            <p14:sldId id="423"/>
            <p14:sldId id="424"/>
            <p14:sldId id="431"/>
            <p14:sldId id="425"/>
            <p14:sldId id="426"/>
            <p14:sldId id="427"/>
            <p14:sldId id="428"/>
            <p14:sldId id="429"/>
            <p14:sldId id="430"/>
          </p14:sldIdLst>
        </p14:section>
        <p14:section name="THỰC HIỆN" id="{F5059381-94F0-4211-8B64-CA0D9F2ED94A}">
          <p14:sldIdLst>
            <p14:sldId id="470"/>
          </p14:sldIdLst>
        </p14:section>
        <p14:section name="SASS/PUG" id="{A826A17F-7983-4FDF-9401-2315E230F9DF}">
          <p14:sldIdLst>
            <p14:sldId id="461"/>
            <p14:sldId id="389"/>
            <p14:sldId id="390"/>
            <p14:sldId id="391"/>
            <p14:sldId id="392"/>
            <p14:sldId id="393"/>
            <p14:sldId id="394"/>
            <p14:sldId id="395"/>
          </p14:sldIdLst>
        </p14:section>
        <p14:section name="Hệ thống Backend - Laravel" id="{FEA423FE-C07C-4A2C-8745-93655314E95F}">
          <p14:sldIdLst>
            <p14:sldId id="463"/>
            <p14:sldId id="449"/>
          </p14:sldIdLst>
        </p14:section>
        <p14:section name="Git" id="{C29C5525-CFA1-4D4D-B6C4-53EFEE98C81A}">
          <p14:sldIdLst>
            <p14:sldId id="462"/>
            <p14:sldId id="396"/>
            <p14:sldId id="397"/>
          </p14:sldIdLst>
        </p14:section>
        <p14:section name="Cấu trúc PHP" id="{5F058F1D-0D46-429A-AE74-F3D0D2FA3557}">
          <p14:sldIdLst>
            <p14:sldId id="476"/>
            <p14:sldId id="479"/>
            <p14:sldId id="480"/>
            <p14:sldId id="481"/>
            <p14:sldId id="482"/>
            <p14:sldId id="483"/>
            <p14:sldId id="484"/>
            <p14:sldId id="486"/>
            <p14:sldId id="485"/>
            <p14:sldId id="487"/>
            <p14:sldId id="488"/>
          </p14:sldIdLst>
        </p14:section>
        <p14:section name="Bảo mật Website" id="{6F08CFBD-D5D4-40BD-9F01-8326FD59744F}">
          <p14:sldIdLst>
            <p14:sldId id="452"/>
            <p14:sldId id="453"/>
          </p14:sldIdLst>
        </p14:section>
        <p14:section name="Database" id="{18917FC7-6352-436C-8511-E22E2B4B7E0E}">
          <p14:sldIdLst>
            <p14:sldId id="450"/>
            <p14:sldId id="451"/>
          </p14:sldIdLst>
        </p14:section>
        <p14:section name="Testcase" id="{8F17BD1D-4C2B-47BE-BC1D-D57715AA931D}">
          <p14:sldIdLst>
            <p14:sldId id="465"/>
            <p14:sldId id="383"/>
          </p14:sldIdLst>
        </p14:section>
        <p14:section name="Triển khai" id="{2737CD01-67DE-4191-873E-A3405AF1BED4}">
          <p14:sldIdLst>
            <p14:sldId id="471"/>
            <p14:sldId id="489"/>
            <p14:sldId id="490"/>
            <p14:sldId id="491"/>
            <p14:sldId id="492"/>
            <p14:sldId id="493"/>
            <p14:sldId id="494"/>
          </p14:sldIdLst>
        </p14:section>
        <p14:section name="Kết luận" id="{6D2D7258-9893-4025-A6B5-FEB80B25B392}">
          <p14:sldIdLst>
            <p14:sldId id="472"/>
            <p14:sldId id="474"/>
          </p14:sldIdLst>
        </p14:section>
        <p14:section name="Chào thân ái và tán dái giáo viên" id="{847784B1-DB3B-40FB-8BA2-ED5D36EE95C0}">
          <p14:sldIdLst>
            <p14:sldId id="475"/>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anh Lâm" initials="TL" lastIdx="1" clrIdx="0">
    <p:extLst>
      <p:ext uri="{19B8F6BF-5375-455C-9EA6-DF929625EA0E}">
        <p15:presenceInfo xmlns:p15="http://schemas.microsoft.com/office/powerpoint/2012/main" userId="817b518366a9346c" providerId="Windows Live"/>
      </p:ext>
    </p:extLst>
  </p:cmAuthor>
  <p:cmAuthor id="2" name="Nguyen Quang" initials="NQ" lastIdx="1" clrIdx="1">
    <p:extLst>
      <p:ext uri="{19B8F6BF-5375-455C-9EA6-DF929625EA0E}">
        <p15:presenceInfo xmlns:p15="http://schemas.microsoft.com/office/powerpoint/2012/main" userId="e5022b732ba20ad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2745"/>
    <a:srgbClr val="262525"/>
    <a:srgbClr val="F64641"/>
    <a:srgbClr val="8163A5"/>
    <a:srgbClr val="16AEBC"/>
    <a:srgbClr val="FFFFFF"/>
    <a:srgbClr val="CE9242"/>
    <a:srgbClr val="919191"/>
    <a:srgbClr val="020E1C"/>
    <a:srgbClr val="1A24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Kiểu Trung bình 2 - Màu chủ đề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Kiểu Trung bình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Kiểu Trung bình 2 - Màu chủ đề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Kiểu Trung bình 2 - Màu chủ đề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Kiểu Trung bình 3 - Màu chủ đề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52" autoAdjust="0"/>
    <p:restoredTop sz="94737" autoAdjust="0"/>
  </p:normalViewPr>
  <p:slideViewPr>
    <p:cSldViewPr snapToGrid="0" snapToObjects="1" showGuides="1">
      <p:cViewPr varScale="1">
        <p:scale>
          <a:sx n="96" d="100"/>
          <a:sy n="96" d="100"/>
        </p:scale>
        <p:origin x="96" y="21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87" d="100"/>
          <a:sy n="87" d="100"/>
        </p:scale>
        <p:origin x="38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notesMaster" Target="notesMasters/notesMaster1.xml"/><Relationship Id="rId119"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t>14/12/2020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t>‹#›</a:t>
            </a:fld>
            <a:endParaRPr lang="en-US"/>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8FFD40-13C9-7B48-A0BE-E251E1E33FE5}" type="datetimeFigureOut">
              <a:rPr lang="en-US" smtClean="0"/>
              <a:t>14/12/2020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8E2375-F1B1-284C-A827-B0E603FDBDD8}" type="slidenum">
              <a:rPr lang="en-US" smtClean="0"/>
              <a:t>‹#›</a:t>
            </a:fld>
            <a:endParaRPr lang="en-US"/>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E2375-F1B1-284C-A827-B0E603FDBDD8}" type="slidenum">
              <a:rPr lang="en-US" smtClean="0"/>
              <a:t>2</a:t>
            </a:fld>
            <a:endParaRPr lang="en-US"/>
          </a:p>
        </p:txBody>
      </p:sp>
    </p:spTree>
    <p:extLst>
      <p:ext uri="{BB962C8B-B14F-4D97-AF65-F5344CB8AC3E}">
        <p14:creationId xmlns:p14="http://schemas.microsoft.com/office/powerpoint/2010/main" val="783687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715031" y="147917"/>
            <a:ext cx="9152697" cy="650870"/>
          </a:xfrm>
        </p:spPr>
        <p:txBody>
          <a:bodyPr/>
          <a:lstStyle>
            <a:lvl1pPr>
              <a:defRPr sz="3000" b="1"/>
            </a:lvl1p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5" name="Picture Placeholder 8"/>
          <p:cNvSpPr>
            <a:spLocks noGrp="1"/>
          </p:cNvSpPr>
          <p:nvPr>
            <p:ph type="pic" sz="quarter" idx="12"/>
          </p:nvPr>
        </p:nvSpPr>
        <p:spPr>
          <a:xfrm>
            <a:off x="2033229" y="2294585"/>
            <a:ext cx="3051313" cy="2276061"/>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2" name="Title 1"/>
          <p:cNvSpPr>
            <a:spLocks noGrp="1"/>
          </p:cNvSpPr>
          <p:nvPr>
            <p:ph type="title"/>
          </p:nvPr>
        </p:nvSpPr>
        <p:spPr>
          <a:xfrm>
            <a:off x="1024971" y="1175302"/>
            <a:ext cx="10146612" cy="1647411"/>
          </a:xfrm>
          <a:effectLst>
            <a:outerShdw blurRad="762000" dist="381000" dir="5400000" algn="t" rotWithShape="0">
              <a:prstClr val="black">
                <a:alpha val="30000"/>
              </a:prstClr>
            </a:outerShdw>
          </a:effectLst>
        </p:spPr>
        <p:txBody>
          <a:bodyPr/>
          <a:lstStyle>
            <a:lvl1pPr>
              <a:defRPr sz="12000" b="1" i="0">
                <a:latin typeface="+mn-lt"/>
                <a:ea typeface="Montserrat Black" charset="0"/>
                <a:cs typeface="Montserrat Black" charset="0"/>
              </a:defRPr>
            </a:lvl1pPr>
          </a:lstStyle>
          <a:p>
            <a:r>
              <a:rPr lang="en-US" dirty="0"/>
              <a:t>Click to edit</a:t>
            </a:r>
          </a:p>
        </p:txBody>
      </p:sp>
    </p:spTree>
    <p:extLst>
      <p:ext uri="{BB962C8B-B14F-4D97-AF65-F5344CB8AC3E}">
        <p14:creationId xmlns:p14="http://schemas.microsoft.com/office/powerpoint/2010/main" val="1699947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repeatCount="0" decel="50000" fill="hold" grpId="0" nodeType="withEffect">
                                  <p:stCondLst>
                                    <p:cond delay="0"/>
                                  </p:stCondLst>
                                  <p:iterate type="wd">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par>
                                <p:cTn id="12" presetID="6" presetClass="emph" presetSubtype="0" accel="50000" decel="50000" autoRev="1" fill="hold" grpId="1" nodeType="withEffect">
                                  <p:stCondLst>
                                    <p:cond delay="200"/>
                                  </p:stCondLst>
                                  <p:childTnLst>
                                    <p:animScale>
                                      <p:cBhvr>
                                        <p:cTn id="13" dur="500"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2"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7109420" y="946702"/>
            <a:ext cx="4066580" cy="1249845"/>
          </a:xfrm>
        </p:spPr>
        <p:txBody>
          <a:bodyPr/>
          <a:lstStyle/>
          <a:p>
            <a:r>
              <a:rPr lang="en-US"/>
              <a:t>Click to edit Master title style</a:t>
            </a:r>
          </a:p>
        </p:txBody>
      </p:sp>
      <p:sp>
        <p:nvSpPr>
          <p:cNvPr id="4" name="Picture Placeholder 8"/>
          <p:cNvSpPr>
            <a:spLocks noGrp="1"/>
          </p:cNvSpPr>
          <p:nvPr>
            <p:ph type="pic" sz="quarter" idx="12"/>
          </p:nvPr>
        </p:nvSpPr>
        <p:spPr>
          <a:xfrm>
            <a:off x="1016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1222862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8"/>
          <p:cNvSpPr>
            <a:spLocks noGrp="1"/>
          </p:cNvSpPr>
          <p:nvPr>
            <p:ph type="pic" sz="quarter" idx="12"/>
          </p:nvPr>
        </p:nvSpPr>
        <p:spPr>
          <a:xfrm>
            <a:off x="7112000" y="0"/>
            <a:ext cx="5080000" cy="685800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61903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6" presetClass="emph" presetSubtype="0" accel="50000" decel="50000" autoRev="1" fill="hold" grpId="1" nodeType="withEffect">
                                  <p:stCondLst>
                                    <p:cond delay="200"/>
                                  </p:stCondLst>
                                  <p:childTnLst>
                                    <p:animScale>
                                      <p:cBhvr>
                                        <p:cTn id="9" dur="500"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57016" cy="1249845"/>
          </a:xfrm>
        </p:spPr>
        <p:txBody>
          <a:bodyPr/>
          <a:lstStyle/>
          <a:p>
            <a:r>
              <a:rPr lang="en-US"/>
              <a:t>Click to edit Master title style</a:t>
            </a:r>
          </a:p>
        </p:txBody>
      </p:sp>
      <p:sp>
        <p:nvSpPr>
          <p:cNvPr id="6" name="Picture Placeholder 8"/>
          <p:cNvSpPr>
            <a:spLocks noGrp="1"/>
          </p:cNvSpPr>
          <p:nvPr>
            <p:ph type="pic" sz="quarter" idx="14"/>
          </p:nvPr>
        </p:nvSpPr>
        <p:spPr>
          <a:xfrm>
            <a:off x="9133840" y="0"/>
            <a:ext cx="3058160" cy="341376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7" name="Picture Placeholder 8"/>
          <p:cNvSpPr>
            <a:spLocks noGrp="1"/>
          </p:cNvSpPr>
          <p:nvPr>
            <p:ph type="pic" sz="quarter" idx="15"/>
          </p:nvPr>
        </p:nvSpPr>
        <p:spPr>
          <a:xfrm>
            <a:off x="6085840" y="-30480"/>
            <a:ext cx="3048000" cy="688848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6"/>
          </p:nvPr>
        </p:nvSpPr>
        <p:spPr>
          <a:xfrm>
            <a:off x="9133840" y="3413760"/>
            <a:ext cx="3058160" cy="344424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6" presetClass="emph" presetSubtype="0" accel="50000" decel="50000" autoRev="1" fill="hold" grpId="1" nodeType="withEffect">
                                  <p:stCondLst>
                                    <p:cond delay="1000"/>
                                  </p:stCondLst>
                                  <p:childTnLst>
                                    <p:animScale>
                                      <p:cBhvr>
                                        <p:cTn id="9" dur="500" fill="hold"/>
                                        <p:tgtEl>
                                          <p:spTgt spid="6"/>
                                        </p:tgtEl>
                                      </p:cBhvr>
                                      <p:by x="105000" y="105000"/>
                                    </p:animScale>
                                  </p:childTnLst>
                                </p:cTn>
                              </p:par>
                              <p:par>
                                <p:cTn id="10" presetID="22" presetClass="entr" presetSubtype="8"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par>
                                <p:cTn id="13" presetID="6" presetClass="emph" presetSubtype="0" accel="50000" decel="50000" autoRev="1" fill="hold" grpId="1" nodeType="withEffect">
                                  <p:stCondLst>
                                    <p:cond delay="0"/>
                                  </p:stCondLst>
                                  <p:childTnLst>
                                    <p:animScale>
                                      <p:cBhvr>
                                        <p:cTn id="14" dur="500" fill="hold"/>
                                        <p:tgtEl>
                                          <p:spTgt spid="7"/>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P spid="9" grpId="1"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028825" y="946702"/>
            <a:ext cx="4067176" cy="1249845"/>
          </a:xfrm>
        </p:spPr>
        <p:txBody>
          <a:bodyPr/>
          <a:lstStyle/>
          <a:p>
            <a:r>
              <a:rPr lang="en-US"/>
              <a:t>Click to edit Master title style</a:t>
            </a:r>
          </a:p>
        </p:txBody>
      </p:sp>
      <p:sp>
        <p:nvSpPr>
          <p:cNvPr id="4" name="Picture Placeholder 8"/>
          <p:cNvSpPr>
            <a:spLocks noGrp="1"/>
          </p:cNvSpPr>
          <p:nvPr>
            <p:ph type="pic" sz="quarter" idx="14"/>
          </p:nvPr>
        </p:nvSpPr>
        <p:spPr>
          <a:xfrm>
            <a:off x="3261360" y="2286000"/>
            <a:ext cx="2032000" cy="2865120"/>
          </a:xfrm>
          <a:prstGeom prst="rect">
            <a:avLst/>
          </a:prstGeom>
          <a:solidFill>
            <a:schemeClr val="bg1"/>
          </a:solidFill>
          <a:ln>
            <a:noFill/>
          </a:ln>
          <a:effectLst>
            <a:outerShdw blurRad="762000" dist="254000" dir="5400000" algn="t" rotWithShape="0">
              <a:prstClr val="black">
                <a:alpha val="30000"/>
              </a:prstClr>
            </a:outerShdw>
          </a:effectLst>
        </p:spPr>
        <p:txBody>
          <a:bodyPr wrap="square" anchor="ctr">
            <a:noAutofit/>
          </a:bodyPr>
          <a:lstStyle>
            <a:lvl1pPr algn="ctr">
              <a:defRPr sz="1200">
                <a:solidFill>
                  <a:schemeClr val="tx1"/>
                </a:solidFill>
              </a:defRPr>
            </a:lvl1pPr>
          </a:lstStyle>
          <a:p>
            <a:endParaRPr lang="en-US"/>
          </a:p>
        </p:txBody>
      </p:sp>
      <p:sp>
        <p:nvSpPr>
          <p:cNvPr id="5" name="Picture Placeholder 8"/>
          <p:cNvSpPr>
            <a:spLocks noGrp="1"/>
          </p:cNvSpPr>
          <p:nvPr>
            <p:ph type="pic" sz="quarter" idx="13"/>
          </p:nvPr>
        </p:nvSpPr>
        <p:spPr>
          <a:xfrm>
            <a:off x="550989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6" name="Picture Placeholder 8"/>
          <p:cNvSpPr>
            <a:spLocks noGrp="1"/>
          </p:cNvSpPr>
          <p:nvPr>
            <p:ph type="pic" sz="quarter" idx="15"/>
          </p:nvPr>
        </p:nvSpPr>
        <p:spPr>
          <a:xfrm>
            <a:off x="7758430"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
        <p:nvSpPr>
          <p:cNvPr id="9" name="Picture Placeholder 8"/>
          <p:cNvSpPr>
            <a:spLocks noGrp="1"/>
          </p:cNvSpPr>
          <p:nvPr>
            <p:ph type="pic" sz="quarter" idx="18"/>
          </p:nvPr>
        </p:nvSpPr>
        <p:spPr>
          <a:xfrm>
            <a:off x="1012825" y="2286000"/>
            <a:ext cx="2032000" cy="2865120"/>
          </a:xfrm>
          <a:prstGeom prst="rect">
            <a:avLst/>
          </a:prstGeom>
          <a:gradFill>
            <a:gsLst>
              <a:gs pos="0">
                <a:schemeClr val="tx1">
                  <a:alpha val="40000"/>
                </a:schemeClr>
              </a:gs>
              <a:gs pos="99000">
                <a:schemeClr val="tx1">
                  <a:alpha val="20000"/>
                </a:schemeClr>
              </a:gs>
            </a:gsLst>
            <a:lin ang="5400000" scaled="1"/>
          </a:gradFill>
          <a:ln>
            <a:noFill/>
          </a:ln>
        </p:spPr>
        <p:txBody>
          <a:bodyPr wrap="square" anchor="ctr">
            <a:noAutofit/>
          </a:bodyPr>
          <a:lstStyle>
            <a:lvl1pPr algn="ctr">
              <a:defRPr sz="1200">
                <a:solidFill>
                  <a:schemeClr val="tx1"/>
                </a:solidFill>
              </a:defRPr>
            </a:lvl1p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30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par>
                                <p:cTn id="8" presetID="6" presetClass="emph" presetSubtype="0" accel="50000" decel="50000" autoRev="1" fill="hold" grpId="1" nodeType="withEffect">
                                  <p:stCondLst>
                                    <p:cond delay="300"/>
                                  </p:stCondLst>
                                  <p:childTnLst>
                                    <p:animScale>
                                      <p:cBhvr>
                                        <p:cTn id="9" dur="500" fill="hold"/>
                                        <p:tgtEl>
                                          <p:spTgt spid="5"/>
                                        </p:tgtEl>
                                      </p:cBhvr>
                                      <p:by x="105000" y="105000"/>
                                    </p:animScale>
                                  </p:childTnLst>
                                </p:cTn>
                              </p:par>
                              <p:par>
                                <p:cTn id="10" presetID="22" presetClass="entr" presetSubtype="8" fill="hold" grpId="0" nodeType="withEffect">
                                  <p:stCondLst>
                                    <p:cond delay="90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par>
                                <p:cTn id="13" presetID="6" presetClass="emph" presetSubtype="0" accel="50000" decel="50000" autoRev="1" fill="hold" grpId="1" nodeType="withEffect">
                                  <p:stCondLst>
                                    <p:cond delay="900"/>
                                  </p:stCondLst>
                                  <p:childTnLst>
                                    <p:animScale>
                                      <p:cBhvr>
                                        <p:cTn id="14" dur="500" fill="hold"/>
                                        <p:tgtEl>
                                          <p:spTgt spid="4"/>
                                        </p:tgtEl>
                                      </p:cBhvr>
                                      <p:by x="105000" y="105000"/>
                                    </p:animScale>
                                  </p:childTnLst>
                                </p:cTn>
                              </p:par>
                              <p:par>
                                <p:cTn id="15" presetID="22" presetClass="entr" presetSubtype="8" fill="hold" grpId="0" nodeType="withEffect">
                                  <p:stCondLst>
                                    <p:cond delay="60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par>
                                <p:cTn id="18" presetID="6" presetClass="emph" presetSubtype="0" accel="50000" decel="50000" autoRev="1" fill="hold" grpId="1" nodeType="withEffect">
                                  <p:stCondLst>
                                    <p:cond delay="600"/>
                                  </p:stCondLst>
                                  <p:childTnLst>
                                    <p:animScale>
                                      <p:cBhvr>
                                        <p:cTn id="19" dur="500" fill="hold"/>
                                        <p:tgtEl>
                                          <p:spTgt spid="6"/>
                                        </p:tgtEl>
                                      </p:cBhvr>
                                      <p:by x="105000" y="105000"/>
                                    </p:animScale>
                                  </p:childTnLst>
                                </p:cTn>
                              </p:par>
                              <p:par>
                                <p:cTn id="20" presetID="22" presetClass="entr" presetSubtype="8"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par>
                                <p:cTn id="23" presetID="6" presetClass="emph" presetSubtype="0" accel="50000" decel="50000" autoRev="1" fill="hold" grpId="1" nodeType="withEffect">
                                  <p:stCondLst>
                                    <p:cond delay="0"/>
                                  </p:stCondLst>
                                  <p:childTnLst>
                                    <p:animScale>
                                      <p:cBhvr>
                                        <p:cTn id="24" dur="500"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9" grpId="0" animBg="1"/>
      <p:bldP spid="9" grpId="1"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F269A5B-8E7A-47B2-B4CE-B440D540B9D7}"/>
              </a:ext>
            </a:extLst>
          </p:cNvPr>
          <p:cNvSpPr>
            <a:spLocks noGrp="1"/>
          </p:cNvSpPr>
          <p:nvPr>
            <p:ph type="body" sz="quarter" idx="10" hasCustomPrompt="1"/>
          </p:nvPr>
        </p:nvSpPr>
        <p:spPr>
          <a:xfrm>
            <a:off x="635990" y="76764"/>
            <a:ext cx="11363111" cy="588220"/>
          </a:xfrm>
          <a:prstGeom prst="rect">
            <a:avLst/>
          </a:prstGeom>
        </p:spPr>
        <p:txBody>
          <a:bodyPr anchor="ctr"/>
          <a:lstStyle>
            <a:lvl1pPr marL="0" indent="0">
              <a:buNone/>
              <a:defRPr sz="3000">
                <a:latin typeface="+mn-lt"/>
              </a:defRPr>
            </a:lvl1pPr>
          </a:lstStyle>
          <a:p>
            <a:pPr lvl="0"/>
            <a:r>
              <a:rPr lang="en-ID" dirty="0"/>
              <a:t>Put Title Here</a:t>
            </a:r>
          </a:p>
        </p:txBody>
      </p:sp>
    </p:spTree>
    <p:extLst>
      <p:ext uri="{BB962C8B-B14F-4D97-AF65-F5344CB8AC3E}">
        <p14:creationId xmlns:p14="http://schemas.microsoft.com/office/powerpoint/2010/main" val="4167011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020E1C"/>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3" name="Текст 2"/>
          <p:cNvSpPr>
            <a:spLocks noGrp="1"/>
          </p:cNvSpPr>
          <p:nvPr>
            <p:ph type="body" idx="1"/>
          </p:nvPr>
        </p:nvSpPr>
        <p:spPr>
          <a:xfrm>
            <a:off x="2028824" y="2514600"/>
            <a:ext cx="9152698" cy="3429000"/>
          </a:xfrm>
          <a:prstGeom prst="rect">
            <a:avLst/>
          </a:prstGeom>
        </p:spPr>
        <p:txBody>
          <a:bodyPr vert="horz" lIns="0" tIns="0" rIns="0" bIns="0" rtlCol="0">
            <a:norm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14" name="Rectangle 13"/>
          <p:cNvSpPr/>
          <p:nvPr userDrawn="1"/>
        </p:nvSpPr>
        <p:spPr>
          <a:xfrm>
            <a:off x="0" y="6455741"/>
            <a:ext cx="717469" cy="404907"/>
          </a:xfrm>
          <a:prstGeom prst="rect">
            <a:avLst/>
          </a:prstGeom>
          <a:solidFill>
            <a:schemeClr val="bg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userDrawn="1"/>
        </p:nvSpPr>
        <p:spPr>
          <a:xfrm rot="16200000">
            <a:off x="125770" y="378755"/>
            <a:ext cx="721672" cy="230832"/>
          </a:xfrm>
          <a:prstGeom prst="rect">
            <a:avLst/>
          </a:prstGeom>
          <a:noFill/>
        </p:spPr>
        <p:txBody>
          <a:bodyPr wrap="none" rtlCol="0">
            <a:spAutoFit/>
          </a:bodyPr>
          <a:lstStyle/>
          <a:p>
            <a:pPr algn="l"/>
            <a:r>
              <a:rPr lang="en-US" sz="900" b="1" i="0">
                <a:solidFill>
                  <a:schemeClr val="tx1"/>
                </a:solidFill>
                <a:latin typeface="Montserrat SemiBold" charset="0"/>
                <a:ea typeface="Montserrat SemiBold" charset="0"/>
                <a:cs typeface="Montserrat SemiBold" charset="0"/>
              </a:rPr>
              <a:t>VIFLAND</a:t>
            </a:r>
            <a:endParaRPr lang="en-US" sz="900" b="1" i="0" dirty="0">
              <a:solidFill>
                <a:schemeClr val="tx1"/>
              </a:solidFill>
              <a:latin typeface="Montserrat SemiBold" charset="0"/>
              <a:ea typeface="Montserrat SemiBold" charset="0"/>
              <a:cs typeface="Montserrat SemiBold" charset="0"/>
            </a:endParaRPr>
          </a:p>
        </p:txBody>
      </p:sp>
      <p:cxnSp>
        <p:nvCxnSpPr>
          <p:cNvPr id="18" name="Straight Connector 17"/>
          <p:cNvCxnSpPr/>
          <p:nvPr userDrawn="1"/>
        </p:nvCxnSpPr>
        <p:spPr>
          <a:xfrm>
            <a:off x="315367" y="3389244"/>
            <a:ext cx="402102"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315367" y="3468757"/>
            <a:ext cx="201051"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Slide Number Placeholder 24"/>
          <p:cNvSpPr txBox="1">
            <a:spLocks/>
          </p:cNvSpPr>
          <p:nvPr userDrawn="1"/>
        </p:nvSpPr>
        <p:spPr>
          <a:xfrm>
            <a:off x="0" y="6455740"/>
            <a:ext cx="717469" cy="402257"/>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bg1">
                    <a:lumMod val="50000"/>
                    <a:lumOff val="50000"/>
                  </a:schemeClr>
                </a:solidFill>
                <a:latin typeface="Open Sans SemiBold" charset="0"/>
                <a:ea typeface="Open Sans SemiBold" charset="0"/>
                <a:cs typeface="Open Sans SemiBold" charset="0"/>
              </a:rPr>
              <a:pPr algn="ctr"/>
              <a:t>‹#›</a:t>
            </a:fld>
            <a:endParaRPr lang="en-US" sz="800" b="1" i="0" dirty="0">
              <a:solidFill>
                <a:schemeClr val="bg1">
                  <a:lumMod val="50000"/>
                  <a:lumOff val="50000"/>
                </a:schemeClr>
              </a:solidFill>
              <a:latin typeface="Open Sans SemiBold" charset="0"/>
              <a:ea typeface="Open Sans SemiBold" charset="0"/>
              <a:cs typeface="Open Sans SemiBold" charset="0"/>
            </a:endParaRPr>
          </a:p>
        </p:txBody>
      </p:sp>
    </p:spTree>
    <p:extLst>
      <p:ext uri="{BB962C8B-B14F-4D97-AF65-F5344CB8AC3E}">
        <p14:creationId xmlns:p14="http://schemas.microsoft.com/office/powerpoint/2010/main" val="1377184672"/>
      </p:ext>
    </p:extLst>
  </p:cSld>
  <p:clrMap bg1="dk1" tx1="lt1" bg2="dk2" tx2="lt2" accent1="accent1" accent2="accent2" accent3="accent3" accent4="accent4" accent5="accent5" accent6="accent6" hlink="hlink" folHlink="folHlink"/>
  <p:sldLayoutIdLst>
    <p:sldLayoutId id="2147484032" r:id="rId1"/>
    <p:sldLayoutId id="2147484033" r:id="rId2"/>
    <p:sldLayoutId id="2147484034" r:id="rId3"/>
    <p:sldLayoutId id="2147484040" r:id="rId4"/>
    <p:sldLayoutId id="2147484048" r:id="rId5"/>
    <p:sldLayoutId id="2147484054" r:id="rId6"/>
    <p:sldLayoutId id="2147484060" r:id="rId7"/>
    <p:sldLayoutId id="2147484061" r:id="rId8"/>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1" decel="5000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ppt_x"/>
                                          </p:val>
                                        </p:tav>
                                        <p:tav tm="100000">
                                          <p:val>
                                            <p:strVal val="#ppt_x"/>
                                          </p:val>
                                        </p:tav>
                                      </p:tavLst>
                                    </p:anim>
                                    <p:anim calcmode="lin" valueType="num">
                                      <p:cBhvr additive="base">
                                        <p:cTn id="20" dur="10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6" grpId="0"/>
    </p:bldLst>
  </p:timing>
  <p:hf hdr="0" ftr="0" dt="0"/>
  <p:txStyles>
    <p:title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userDrawn="1">
          <p15:clr>
            <a:srgbClr val="F26B43"/>
          </p15:clr>
        </p15:guide>
        <p15:guide id="27" orient="horz" pos="3952" userDrawn="1">
          <p15:clr>
            <a:srgbClr val="F26B43"/>
          </p15:clr>
        </p15:guide>
        <p15:guide id="28" pos="642" userDrawn="1">
          <p15:clr>
            <a:srgbClr val="F26B43"/>
          </p15:clr>
        </p15:guide>
        <p15:guide id="29" pos="7038" userDrawn="1">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userDrawn="1">
          <p15:clr>
            <a:srgbClr val="F26B43"/>
          </p15:clr>
        </p15:guide>
        <p15:guide id="51" orient="horz" pos="709" userDrawn="1">
          <p15:clr>
            <a:srgbClr val="F26B43"/>
          </p15:clr>
        </p15:guide>
        <p15:guide id="52" pos="1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20E1C"/>
        </a:solidFill>
        <a:effectLst/>
      </p:bgPr>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028824" y="946702"/>
            <a:ext cx="9152697" cy="1249845"/>
          </a:xfrm>
          <a:prstGeom prst="rect">
            <a:avLst/>
          </a:prstGeom>
          <a:effectLst/>
        </p:spPr>
        <p:txBody>
          <a:bodyPr vert="horz" lIns="0" tIns="192024" rIns="0" bIns="0" rtlCol="0" anchor="t" anchorCtr="0">
            <a:noAutofit/>
          </a:bodyPr>
          <a:lstStyle/>
          <a:p>
            <a:r>
              <a:rPr lang="en-US" dirty="0"/>
              <a:t>Your title here</a:t>
            </a:r>
          </a:p>
        </p:txBody>
      </p:sp>
      <p:sp>
        <p:nvSpPr>
          <p:cNvPr id="3" name="Текст 2"/>
          <p:cNvSpPr>
            <a:spLocks noGrp="1"/>
          </p:cNvSpPr>
          <p:nvPr>
            <p:ph type="body" idx="1"/>
          </p:nvPr>
        </p:nvSpPr>
        <p:spPr>
          <a:xfrm>
            <a:off x="2028824" y="2514600"/>
            <a:ext cx="9152698" cy="3429000"/>
          </a:xfrm>
          <a:prstGeom prst="rect">
            <a:avLst/>
          </a:prstGeom>
        </p:spPr>
        <p:txBody>
          <a:bodyPr vert="horz" lIns="0" tIns="0" rIns="0" bIns="0" rtlCol="0">
            <a:normAutofit/>
          </a:bodyPr>
          <a:lstStyle/>
          <a:p>
            <a:pPr lvl="0"/>
            <a:r>
              <a:rPr lang="en-US" dirty="0"/>
              <a:t>Write here subtitle</a:t>
            </a:r>
          </a:p>
          <a:p>
            <a:pPr lvl="1"/>
            <a:r>
              <a:rPr lang="en-US" dirty="0"/>
              <a:t>Write here subtitle</a:t>
            </a:r>
          </a:p>
          <a:p>
            <a:pPr lvl="1"/>
            <a:r>
              <a:rPr lang="en-US" dirty="0"/>
              <a:t>Write here subtitle</a:t>
            </a:r>
          </a:p>
          <a:p>
            <a:pPr lvl="2"/>
            <a:r>
              <a:rPr lang="en-US" dirty="0"/>
              <a:t>Write here text</a:t>
            </a:r>
          </a:p>
          <a:p>
            <a:pPr lvl="3"/>
            <a:r>
              <a:rPr lang="en-US" dirty="0"/>
              <a:t>Write here text</a:t>
            </a:r>
          </a:p>
          <a:p>
            <a:pPr lvl="4"/>
            <a:r>
              <a:rPr lang="en-US" dirty="0"/>
              <a:t>Write here text </a:t>
            </a:r>
          </a:p>
        </p:txBody>
      </p:sp>
      <p:sp>
        <p:nvSpPr>
          <p:cNvPr id="14" name="Rectangle 13"/>
          <p:cNvSpPr/>
          <p:nvPr userDrawn="1"/>
        </p:nvSpPr>
        <p:spPr>
          <a:xfrm>
            <a:off x="11503514" y="6455740"/>
            <a:ext cx="688486" cy="40225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n-lt"/>
            </a:endParaRPr>
          </a:p>
        </p:txBody>
      </p:sp>
      <p:sp>
        <p:nvSpPr>
          <p:cNvPr id="16" name="TextBox 15"/>
          <p:cNvSpPr txBox="1"/>
          <p:nvPr userDrawn="1"/>
        </p:nvSpPr>
        <p:spPr>
          <a:xfrm rot="16200000">
            <a:off x="11330534" y="378755"/>
            <a:ext cx="675185" cy="230832"/>
          </a:xfrm>
          <a:prstGeom prst="rect">
            <a:avLst/>
          </a:prstGeom>
          <a:noFill/>
        </p:spPr>
        <p:txBody>
          <a:bodyPr wrap="none" rtlCol="0">
            <a:spAutoFit/>
          </a:bodyPr>
          <a:lstStyle/>
          <a:p>
            <a:pPr algn="l"/>
            <a:r>
              <a:rPr lang="en-US" sz="900" b="1" i="0">
                <a:solidFill>
                  <a:schemeClr val="tx2"/>
                </a:solidFill>
                <a:latin typeface="+mn-lt"/>
                <a:ea typeface="Montserrat SemiBold" charset="0"/>
                <a:cs typeface="Montserrat SemiBold" charset="0"/>
              </a:rPr>
              <a:t>VIFLAND</a:t>
            </a:r>
            <a:endParaRPr lang="en-US" sz="900" b="1" i="0" dirty="0">
              <a:solidFill>
                <a:schemeClr val="tx2"/>
              </a:solidFill>
              <a:latin typeface="+mn-lt"/>
              <a:ea typeface="Montserrat SemiBold" charset="0"/>
              <a:cs typeface="Montserrat SemiBold" charset="0"/>
            </a:endParaRPr>
          </a:p>
        </p:txBody>
      </p:sp>
      <p:cxnSp>
        <p:nvCxnSpPr>
          <p:cNvPr id="18" name="Straight Connector 17"/>
          <p:cNvCxnSpPr/>
          <p:nvPr userDrawn="1"/>
        </p:nvCxnSpPr>
        <p:spPr>
          <a:xfrm>
            <a:off x="11496888"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11697939"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Slide Number Placeholder 24"/>
          <p:cNvSpPr txBox="1">
            <a:spLocks/>
          </p:cNvSpPr>
          <p:nvPr userDrawn="1"/>
        </p:nvSpPr>
        <p:spPr>
          <a:xfrm>
            <a:off x="11496889" y="6455740"/>
            <a:ext cx="688484" cy="402259"/>
          </a:xfrm>
          <a:prstGeom prst="rect">
            <a:avLst/>
          </a:prstGeom>
        </p:spPr>
        <p:txBody>
          <a:bodyPr vert="horz" lIns="91440" tIns="45720" rIns="91440" bIns="45720" rtlCol="0" anchor="ctr"/>
          <a:lstStyle>
            <a:defPPr>
              <a:defRPr lang="en-US"/>
            </a:defPPr>
            <a:lvl1pPr marL="0" algn="r" defTabSz="914330" rtl="0" eaLnBrk="1" latinLnBrk="0" hangingPunct="1">
              <a:defRPr sz="1200" kern="1200">
                <a:solidFill>
                  <a:schemeClr val="tx1">
                    <a:tint val="75000"/>
                  </a:schemeClr>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algn="ctr"/>
            <a:fld id="{36C48702-E445-134E-B960-6F692773524F}" type="slidenum">
              <a:rPr lang="en-US" sz="800" b="1" i="0" smtClean="0">
                <a:solidFill>
                  <a:schemeClr val="tx1">
                    <a:lumMod val="50000"/>
                  </a:schemeClr>
                </a:solidFill>
                <a:latin typeface="+mn-lt"/>
                <a:ea typeface="Open Sans SemiBold" charset="0"/>
                <a:cs typeface="Open Sans SemiBold" charset="0"/>
              </a:rPr>
              <a:pPr algn="ctr"/>
              <a:t>‹#›</a:t>
            </a:fld>
            <a:endParaRPr lang="en-US" sz="800" b="1" i="0" dirty="0">
              <a:solidFill>
                <a:schemeClr val="tx1">
                  <a:lumMod val="50000"/>
                </a:schemeClr>
              </a:solidFill>
              <a:latin typeface="+mn-lt"/>
              <a:ea typeface="Open Sans SemiBold" charset="0"/>
              <a:cs typeface="Open Sans SemiBold" charset="0"/>
            </a:endParaRPr>
          </a:p>
        </p:txBody>
      </p:sp>
    </p:spTree>
    <p:extLst>
      <p:ext uri="{BB962C8B-B14F-4D97-AF65-F5344CB8AC3E}">
        <p14:creationId xmlns:p14="http://schemas.microsoft.com/office/powerpoint/2010/main" val="1130058543"/>
      </p:ext>
    </p:extLst>
  </p:cSld>
  <p:clrMap bg1="dk1" tx1="lt1" bg2="dk2" tx2="lt2" accent1="accent1" accent2="accent2" accent3="accent3" accent4="accent4" accent5="accent5" accent6="accent6" hlink="hlink" folHlink="folHlink"/>
  <p:sldLayoutIdLst>
    <p:sldLayoutId id="2147484036"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1+#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par>
                                <p:cTn id="9" presetID="2" presetClass="entr" presetSubtype="2" decel="50000" fill="hold" nodeType="withEffect">
                                  <p:stCondLst>
                                    <p:cond delay="30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decel="50000" fill="hold"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hf hdr="0" ftr="0" dt="0"/>
  <p:txStyles>
    <p:titleStyle>
      <a:lvl1pPr algn="l" defTabSz="914318" rtl="0" eaLnBrk="1" latinLnBrk="0" hangingPunct="1">
        <a:lnSpc>
          <a:spcPct val="80000"/>
        </a:lnSpc>
        <a:spcBef>
          <a:spcPct val="0"/>
        </a:spcBef>
        <a:buNone/>
        <a:defRPr sz="3600" b="1" i="0" kern="1200" spc="-151" baseline="0">
          <a:solidFill>
            <a:schemeClr val="tx1"/>
          </a:solidFill>
          <a:latin typeface="+mn-lt"/>
          <a:ea typeface="Montserrat SemiBold" charset="0"/>
          <a:cs typeface="Montserrat SemiBold" charset="0"/>
        </a:defRPr>
      </a:lvl1pPr>
    </p:titleStyle>
    <p:bodyStyle>
      <a:lvl1pPr marL="0" indent="0" algn="l" defTabSz="914318" rtl="0" eaLnBrk="1" latinLnBrk="0" hangingPunct="1">
        <a:lnSpc>
          <a:spcPct val="150000"/>
        </a:lnSpc>
        <a:spcBef>
          <a:spcPts val="1000"/>
        </a:spcBef>
        <a:buFont typeface="Arial" panose="020B0604020202020204" pitchFamily="34" charset="0"/>
        <a:buNone/>
        <a:defRPr sz="2800" kern="1200">
          <a:solidFill>
            <a:schemeClr val="tx1"/>
          </a:solidFill>
          <a:latin typeface="+mn-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0" pos="3840">
          <p15:clr>
            <a:srgbClr val="F26B43"/>
          </p15:clr>
        </p15:guide>
        <p15:guide id="1" orient="horz" pos="2160">
          <p15:clr>
            <a:srgbClr val="F26B43"/>
          </p15:clr>
        </p15:guide>
        <p15:guide id="14" orient="horz" pos="346">
          <p15:clr>
            <a:srgbClr val="F26B43"/>
          </p15:clr>
        </p15:guide>
        <p15:guide id="27" orient="horz" pos="3952">
          <p15:clr>
            <a:srgbClr val="F26B43"/>
          </p15:clr>
        </p15:guide>
        <p15:guide id="28" pos="642">
          <p15:clr>
            <a:srgbClr val="F26B43"/>
          </p15:clr>
        </p15:guide>
        <p15:guide id="29" pos="7038">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48" pos="1277">
          <p15:clr>
            <a:srgbClr val="F26B43"/>
          </p15:clr>
        </p15:guide>
        <p15:guide id="51" orient="horz" pos="709">
          <p15:clr>
            <a:srgbClr val="F26B43"/>
          </p15:clr>
        </p15:guide>
        <p15:guide id="52" pos="1912">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76.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86.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microsoft.com/office/2007/relationships/hdphoto" Target="../media/hdphoto14.wdp"/><Relationship Id="rId2" Type="http://schemas.openxmlformats.org/officeDocument/2006/relationships/image" Target="../media/image10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litchLogo">
            <a:hlinkClick r:id="" action="ppaction://media"/>
            <a:extLst>
              <a:ext uri="{FF2B5EF4-FFF2-40B4-BE49-F238E27FC236}">
                <a16:creationId xmlns:a16="http://schemas.microsoft.com/office/drawing/2014/main" id="{74AC5B35-50AD-4BD8-B3E8-1810E702704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917947284"/>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softEdge rad="0"/>
          </a:effectLst>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54AD38-10F9-4B0F-910B-B2D348CC95F2}"/>
              </a:ext>
            </a:extLst>
          </p:cNvPr>
          <p:cNvSpPr txBox="1"/>
          <p:nvPr/>
        </p:nvSpPr>
        <p:spPr>
          <a:xfrm>
            <a:off x="5111457" y="2263267"/>
            <a:ext cx="6907718" cy="1891855"/>
          </a:xfrm>
          <a:prstGeom prst="rect">
            <a:avLst/>
          </a:prstGeom>
          <a:noFill/>
        </p:spPr>
        <p:txBody>
          <a:bodyPr wrap="square" lIns="0" tIns="36000" rIns="216000" bIns="36000" rtlCol="0">
            <a:spAutoFit/>
          </a:bodyPr>
          <a:lstStyle/>
          <a:p>
            <a:pPr marL="457200" indent="-457200">
              <a:lnSpc>
                <a:spcPct val="130000"/>
              </a:lnSpc>
              <a:spcBef>
                <a:spcPts val="1000"/>
              </a:spcBef>
              <a:buFont typeface="Wingdings" panose="05000000000000000000" pitchFamily="2" charset="2"/>
              <a:buChar char="ü"/>
            </a:pPr>
            <a:r>
              <a:rPr lang="en-US" sz="2600" b="1"/>
              <a:t>BÙI NGUYỄN HOÀNG THỌ </a:t>
            </a:r>
            <a:r>
              <a:rPr lang="en-US" sz="2600" b="1">
                <a:solidFill>
                  <a:srgbClr val="92D050"/>
                </a:solidFill>
              </a:rPr>
              <a:t>( BACKEND )</a:t>
            </a:r>
          </a:p>
          <a:p>
            <a:pPr marL="742915" lvl="1" indent="-285750">
              <a:lnSpc>
                <a:spcPct val="130000"/>
              </a:lnSpc>
              <a:spcBef>
                <a:spcPts val="1000"/>
              </a:spcBef>
              <a:buFont typeface="Wingdings" panose="05000000000000000000" pitchFamily="2" charset="2"/>
              <a:buChar char="§"/>
            </a:pPr>
            <a:r>
              <a:rPr lang="en-US" b="1"/>
              <a:t>Vị trí đảm nhiệm : Back-end, Phân tích database</a:t>
            </a:r>
          </a:p>
          <a:p>
            <a:pPr marL="742915" lvl="1" indent="-285750">
              <a:lnSpc>
                <a:spcPct val="130000"/>
              </a:lnSpc>
              <a:spcBef>
                <a:spcPts val="1000"/>
              </a:spcBef>
              <a:buFont typeface="Wingdings" panose="05000000000000000000" pitchFamily="2" charset="2"/>
              <a:buChar char="§"/>
            </a:pPr>
            <a:r>
              <a:rPr lang="en-US" b="1"/>
              <a:t>Màn hình đảm nhiệm : </a:t>
            </a:r>
            <a:r>
              <a:rPr lang="vi-VN" b="1"/>
              <a:t>Đăng nhập, đăng kí, quản lý phân quyền và người dùng, quản lý bài viết</a:t>
            </a:r>
            <a:endParaRPr lang="en-US" sz="1100">
              <a:solidFill>
                <a:schemeClr val="tx1">
                  <a:alpha val="70000"/>
                </a:schemeClr>
              </a:solidFill>
            </a:endParaRPr>
          </a:p>
        </p:txBody>
      </p:sp>
      <p:pic>
        <p:nvPicPr>
          <p:cNvPr id="10" name="Picture 9" descr="https://b.f3.photo.talk.zdn.vn/1601623543946380398/a4fc358a7d498017d958.jpg">
            <a:extLst>
              <a:ext uri="{FF2B5EF4-FFF2-40B4-BE49-F238E27FC236}">
                <a16:creationId xmlns:a16="http://schemas.microsoft.com/office/drawing/2014/main" id="{33251AA8-5080-4EFD-BA35-5406A2926D3C}"/>
              </a:ext>
            </a:extLst>
          </p:cNvPr>
          <p:cNvPicPr/>
          <p:nvPr/>
        </p:nvPicPr>
        <p:blipFill rotWithShape="1">
          <a:blip r:embed="rId4" cstate="print">
            <a:extLst>
              <a:ext uri="{28A0092B-C50C-407E-A947-70E740481C1C}">
                <a14:useLocalDpi xmlns:a14="http://schemas.microsoft.com/office/drawing/2010/main" val="0"/>
              </a:ext>
            </a:extLst>
          </a:blip>
          <a:srcRect l="10285"/>
          <a:stretch/>
        </p:blipFill>
        <p:spPr bwMode="auto">
          <a:xfrm>
            <a:off x="1046894" y="1419632"/>
            <a:ext cx="3534086" cy="393922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2442019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4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B8452-AB3C-4001-9206-5D7C9FCBFA6E}"/>
              </a:ext>
            </a:extLst>
          </p:cNvPr>
          <p:cNvPicPr>
            <a:picLocks noChangeAspect="1"/>
          </p:cNvPicPr>
          <p:nvPr/>
        </p:nvPicPr>
        <p:blipFill>
          <a:blip r:embed="rId2">
            <a:extLst>
              <a:ext uri="{28A0092B-C50C-407E-A947-70E740481C1C}">
                <a14:useLocalDpi xmlns:a14="http://schemas.microsoft.com/office/drawing/2010/main" val="0"/>
              </a:ext>
            </a:extLst>
          </a:blip>
          <a:srcRect t="6120" b="6120"/>
          <a:stretch/>
        </p:blipFill>
        <p:spPr>
          <a:xfrm>
            <a:off x="0" y="-631754"/>
            <a:ext cx="12192000" cy="7489754"/>
          </a:xfrm>
          <a:prstGeom prst="rect">
            <a:avLst/>
          </a:prstGeom>
        </p:spPr>
      </p:pic>
      <p:sp>
        <p:nvSpPr>
          <p:cNvPr id="6" name="TextBox 5">
            <a:extLst>
              <a:ext uri="{FF2B5EF4-FFF2-40B4-BE49-F238E27FC236}">
                <a16:creationId xmlns:a16="http://schemas.microsoft.com/office/drawing/2014/main" id="{FACB7A4D-50DD-41C3-A01F-25B81A002A34}"/>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7" name="Straight Connector 6">
            <a:extLst>
              <a:ext uri="{FF2B5EF4-FFF2-40B4-BE49-F238E27FC236}">
                <a16:creationId xmlns:a16="http://schemas.microsoft.com/office/drawing/2014/main" id="{10C82654-7A0A-490F-8DDA-2052C2464789}"/>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284C43-B7DF-4A3B-8D8A-F26CDEFCC1DC}"/>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27">
            <a:extLst>
              <a:ext uri="{FF2B5EF4-FFF2-40B4-BE49-F238E27FC236}">
                <a16:creationId xmlns:a16="http://schemas.microsoft.com/office/drawing/2014/main" id="{183BB92D-CB2E-4F3C-883B-84B4DC55B45D}"/>
              </a:ext>
            </a:extLst>
          </p:cNvPr>
          <p:cNvSpPr>
            <a:spLocks noGrp="1"/>
          </p:cNvSpPr>
          <p:nvPr>
            <p:ph type="title"/>
          </p:nvPr>
        </p:nvSpPr>
        <p:spPr>
          <a:xfrm>
            <a:off x="728978" y="2606741"/>
            <a:ext cx="10734044" cy="1431656"/>
          </a:xfrm>
        </p:spPr>
        <p:txBody>
          <a:bodyPr anchor="ctr"/>
          <a:lstStyle/>
          <a:p>
            <a:pPr algn="ctr"/>
            <a:r>
              <a:rPr lang="en-US" sz="4800" b="1">
                <a:effectLst>
                  <a:reflection blurRad="6350" stA="60000" endA="900" endPos="60000" dist="29997" dir="5400000" sy="-100000" algn="bl" rotWithShape="0"/>
                </a:effectLst>
              </a:rPr>
              <a:t>TESTCASE</a:t>
            </a:r>
            <a:endParaRPr lang="en-ID" sz="4800" b="1" dirty="0">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6273982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hỗ dành sẵn cho Văn bản 2">
            <a:extLst>
              <a:ext uri="{FF2B5EF4-FFF2-40B4-BE49-F238E27FC236}">
                <a16:creationId xmlns:a16="http://schemas.microsoft.com/office/drawing/2014/main" id="{6B9378E5-35C3-4EA3-8CCB-32FA777F2D2E}"/>
              </a:ext>
            </a:extLst>
          </p:cNvPr>
          <p:cNvSpPr>
            <a:spLocks noGrp="1"/>
          </p:cNvSpPr>
          <p:nvPr>
            <p:ph type="body" sz="quarter" idx="10"/>
          </p:nvPr>
        </p:nvSpPr>
        <p:spPr>
          <a:xfrm>
            <a:off x="657439" y="123403"/>
            <a:ext cx="11363111" cy="588220"/>
          </a:xfrm>
        </p:spPr>
        <p:txBody>
          <a:bodyPr>
            <a:noAutofit/>
          </a:bodyPr>
          <a:lstStyle/>
          <a:p>
            <a:r>
              <a:rPr lang="en-US" sz="3000">
                <a:latin typeface="+mn-lt"/>
              </a:rPr>
              <a:t>Testcase</a:t>
            </a:r>
            <a:endParaRPr lang="en-US" sz="3000" dirty="0">
              <a:latin typeface="+mn-lt"/>
            </a:endParaRPr>
          </a:p>
        </p:txBody>
      </p:sp>
      <p:graphicFrame>
        <p:nvGraphicFramePr>
          <p:cNvPr id="2" name="Bảng 1">
            <a:extLst>
              <a:ext uri="{FF2B5EF4-FFF2-40B4-BE49-F238E27FC236}">
                <a16:creationId xmlns:a16="http://schemas.microsoft.com/office/drawing/2014/main" id="{D94049A8-3DF1-4D9C-83FA-D94680EE1A85}"/>
              </a:ext>
            </a:extLst>
          </p:cNvPr>
          <p:cNvGraphicFramePr>
            <a:graphicFrameLocks noGrp="1"/>
          </p:cNvGraphicFramePr>
          <p:nvPr>
            <p:extLst>
              <p:ext uri="{D42A27DB-BD31-4B8C-83A1-F6EECF244321}">
                <p14:modId xmlns:p14="http://schemas.microsoft.com/office/powerpoint/2010/main" val="931194343"/>
              </p:ext>
            </p:extLst>
          </p:nvPr>
        </p:nvGraphicFramePr>
        <p:xfrm>
          <a:off x="884903" y="1345969"/>
          <a:ext cx="11135647" cy="5077602"/>
        </p:xfrm>
        <a:graphic>
          <a:graphicData uri="http://schemas.openxmlformats.org/drawingml/2006/table">
            <a:tbl>
              <a:tblPr firstRow="1" firstCol="1" bandRow="1">
                <a:tableStyleId>{6E25E649-3F16-4E02-A733-19D2CDBF48F0}</a:tableStyleId>
              </a:tblPr>
              <a:tblGrid>
                <a:gridCol w="1791425">
                  <a:extLst>
                    <a:ext uri="{9D8B030D-6E8A-4147-A177-3AD203B41FA5}">
                      <a16:colId xmlns:a16="http://schemas.microsoft.com/office/drawing/2014/main" val="1273337208"/>
                    </a:ext>
                  </a:extLst>
                </a:gridCol>
                <a:gridCol w="1935408">
                  <a:extLst>
                    <a:ext uri="{9D8B030D-6E8A-4147-A177-3AD203B41FA5}">
                      <a16:colId xmlns:a16="http://schemas.microsoft.com/office/drawing/2014/main" val="4214394002"/>
                    </a:ext>
                  </a:extLst>
                </a:gridCol>
                <a:gridCol w="877633">
                  <a:extLst>
                    <a:ext uri="{9D8B030D-6E8A-4147-A177-3AD203B41FA5}">
                      <a16:colId xmlns:a16="http://schemas.microsoft.com/office/drawing/2014/main" val="2550667993"/>
                    </a:ext>
                  </a:extLst>
                </a:gridCol>
                <a:gridCol w="1102809">
                  <a:extLst>
                    <a:ext uri="{9D8B030D-6E8A-4147-A177-3AD203B41FA5}">
                      <a16:colId xmlns:a16="http://schemas.microsoft.com/office/drawing/2014/main" val="3073059839"/>
                    </a:ext>
                  </a:extLst>
                </a:gridCol>
                <a:gridCol w="1052283">
                  <a:extLst>
                    <a:ext uri="{9D8B030D-6E8A-4147-A177-3AD203B41FA5}">
                      <a16:colId xmlns:a16="http://schemas.microsoft.com/office/drawing/2014/main" val="3964136042"/>
                    </a:ext>
                  </a:extLst>
                </a:gridCol>
                <a:gridCol w="4376089">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en-US" sz="1000" dirty="0">
                          <a:effectLst/>
                        </a:rPr>
                        <a:t>Favorites-1</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Yêu</a:t>
                      </a:r>
                      <a:r>
                        <a:rPr lang="en-US" sz="1000" dirty="0">
                          <a:effectLst/>
                        </a:rPr>
                        <a:t> </a:t>
                      </a:r>
                      <a:r>
                        <a:rPr lang="en-US" sz="1000" dirty="0" err="1">
                          <a:effectLst/>
                        </a:rPr>
                        <a:t>thích</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Pass</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Nguyên</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 </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a:effectLst/>
                        </a:rPr>
                        <a:t>Click </a:t>
                      </a:r>
                      <a:r>
                        <a:rPr lang="en-US" sz="1000" dirty="0" err="1">
                          <a:effectLst/>
                        </a:rPr>
                        <a:t>yêu</a:t>
                      </a:r>
                      <a:r>
                        <a:rPr lang="en-US" sz="1000" dirty="0">
                          <a:effectLst/>
                        </a:rPr>
                        <a:t> </a:t>
                      </a:r>
                      <a:r>
                        <a:rPr lang="en-US" sz="1000" dirty="0" err="1">
                          <a:effectLst/>
                        </a:rPr>
                        <a:t>thích</a:t>
                      </a:r>
                      <a:r>
                        <a:rPr lang="en-US" sz="1000" dirty="0">
                          <a:effectLst/>
                        </a:rPr>
                        <a:t> tin </a:t>
                      </a:r>
                      <a:r>
                        <a:rPr lang="en-US" sz="1000" dirty="0" err="1">
                          <a:effectLst/>
                        </a:rPr>
                        <a:t>hiện</a:t>
                      </a:r>
                      <a:r>
                        <a:rPr lang="en-US" sz="1000" dirty="0">
                          <a:effectLst/>
                        </a:rPr>
                        <a:t> </a:t>
                      </a:r>
                      <a:r>
                        <a:rPr lang="en-US" sz="1000" dirty="0" err="1">
                          <a:effectLst/>
                        </a:rPr>
                        <a:t>số</a:t>
                      </a:r>
                      <a:r>
                        <a:rPr lang="en-US" sz="1000" dirty="0">
                          <a:effectLst/>
                        </a:rPr>
                        <a:t> tin </a:t>
                      </a:r>
                      <a:r>
                        <a:rPr lang="en-US" sz="1000" dirty="0" err="1">
                          <a:effectLst/>
                        </a:rPr>
                        <a:t>đang</a:t>
                      </a:r>
                      <a:r>
                        <a:rPr lang="en-US" sz="1000" dirty="0">
                          <a:effectLst/>
                        </a:rPr>
                        <a:t> </a:t>
                      </a:r>
                      <a:r>
                        <a:rPr lang="en-US" sz="1000" dirty="0" err="1">
                          <a:effectLst/>
                        </a:rPr>
                        <a:t>yêu</a:t>
                      </a:r>
                      <a:r>
                        <a:rPr lang="en-US" sz="1000" dirty="0">
                          <a:effectLst/>
                        </a:rPr>
                        <a:t> </a:t>
                      </a:r>
                      <a:r>
                        <a:rPr lang="en-US" sz="1000" dirty="0" err="1">
                          <a:effectLst/>
                        </a:rPr>
                        <a:t>thích</a:t>
                      </a:r>
                      <a:r>
                        <a:rPr lang="en-US" sz="1000" dirty="0">
                          <a:effectLst/>
                        </a:rPr>
                        <a:t> – Click </a:t>
                      </a:r>
                      <a:r>
                        <a:rPr lang="en-US" sz="1000" dirty="0" err="1">
                          <a:effectLst/>
                        </a:rPr>
                        <a:t>lần</a:t>
                      </a:r>
                      <a:r>
                        <a:rPr lang="en-US" sz="1000" dirty="0">
                          <a:effectLst/>
                        </a:rPr>
                        <a:t> </a:t>
                      </a:r>
                      <a:r>
                        <a:rPr lang="en-US" sz="1000" dirty="0" err="1">
                          <a:effectLst/>
                        </a:rPr>
                        <a:t>nữa</a:t>
                      </a:r>
                      <a:r>
                        <a:rPr lang="en-US" sz="1000" dirty="0">
                          <a:effectLst/>
                        </a:rPr>
                        <a:t> </a:t>
                      </a:r>
                      <a:r>
                        <a:rPr lang="en-US" sz="1000" dirty="0" err="1">
                          <a:effectLst/>
                        </a:rPr>
                        <a:t>bỏ</a:t>
                      </a:r>
                      <a:r>
                        <a:rPr lang="en-US" sz="1000" dirty="0">
                          <a:effectLst/>
                        </a:rPr>
                        <a:t> </a:t>
                      </a:r>
                      <a:r>
                        <a:rPr lang="en-US" sz="1000" dirty="0" err="1">
                          <a:effectLst/>
                        </a:rPr>
                        <a:t>yêu</a:t>
                      </a:r>
                      <a:r>
                        <a:rPr lang="en-US" sz="1000" dirty="0">
                          <a:effectLst/>
                        </a:rPr>
                        <a:t> </a:t>
                      </a:r>
                      <a:r>
                        <a:rPr lang="en-US" sz="1000" dirty="0" err="1">
                          <a:effectLst/>
                        </a:rPr>
                        <a:t>thích</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en-US" sz="1000" dirty="0">
                          <a:effectLst/>
                        </a:rPr>
                        <a:t>Favorites-2</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Yêu</a:t>
                      </a:r>
                      <a:r>
                        <a:rPr lang="en-US" sz="1000" dirty="0">
                          <a:effectLst/>
                        </a:rPr>
                        <a:t> </a:t>
                      </a:r>
                      <a:r>
                        <a:rPr lang="en-US" sz="1000" dirty="0" err="1">
                          <a:effectLst/>
                        </a:rPr>
                        <a:t>thích</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Pass</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Nguyên</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 </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a:effectLst/>
                        </a:rPr>
                        <a:t>Tin </a:t>
                      </a:r>
                      <a:r>
                        <a:rPr lang="en-US" sz="1000" dirty="0" err="1">
                          <a:effectLst/>
                        </a:rPr>
                        <a:t>chọn</a:t>
                      </a:r>
                      <a:r>
                        <a:rPr lang="en-US" sz="1000" dirty="0">
                          <a:effectLst/>
                        </a:rPr>
                        <a:t> </a:t>
                      </a:r>
                      <a:r>
                        <a:rPr lang="en-US" sz="1000" dirty="0" err="1">
                          <a:effectLst/>
                        </a:rPr>
                        <a:t>yêu</a:t>
                      </a:r>
                      <a:r>
                        <a:rPr lang="en-US" sz="1000" dirty="0">
                          <a:effectLst/>
                        </a:rPr>
                        <a:t> </a:t>
                      </a:r>
                      <a:r>
                        <a:rPr lang="en-US" sz="1000" dirty="0" err="1">
                          <a:effectLst/>
                        </a:rPr>
                        <a:t>thích</a:t>
                      </a:r>
                      <a:r>
                        <a:rPr lang="en-US" sz="1000" dirty="0">
                          <a:effectLst/>
                        </a:rPr>
                        <a:t> </a:t>
                      </a:r>
                      <a:r>
                        <a:rPr lang="en-US" sz="1000" dirty="0" err="1">
                          <a:effectLst/>
                        </a:rPr>
                        <a:t>trên</a:t>
                      </a:r>
                      <a:r>
                        <a:rPr lang="en-US" sz="1000" dirty="0">
                          <a:effectLst/>
                        </a:rPr>
                        <a:t> PC </a:t>
                      </a:r>
                      <a:r>
                        <a:rPr lang="en-US" sz="1000" dirty="0" err="1">
                          <a:effectLst/>
                        </a:rPr>
                        <a:t>khi</a:t>
                      </a:r>
                      <a:r>
                        <a:rPr lang="en-US" sz="1000" dirty="0">
                          <a:effectLst/>
                        </a:rPr>
                        <a:t> </a:t>
                      </a:r>
                      <a:r>
                        <a:rPr lang="en-US" sz="1000" dirty="0" err="1">
                          <a:effectLst/>
                        </a:rPr>
                        <a:t>sử</a:t>
                      </a:r>
                      <a:r>
                        <a:rPr lang="en-US" sz="1000" dirty="0">
                          <a:effectLst/>
                        </a:rPr>
                        <a:t> </a:t>
                      </a:r>
                      <a:r>
                        <a:rPr lang="en-US" sz="1000" dirty="0" err="1">
                          <a:effectLst/>
                        </a:rPr>
                        <a:t>dụng</a:t>
                      </a:r>
                      <a:r>
                        <a:rPr lang="en-US" sz="1000" dirty="0">
                          <a:effectLst/>
                        </a:rPr>
                        <a:t> mobile </a:t>
                      </a:r>
                      <a:r>
                        <a:rPr lang="en-US" sz="1000" dirty="0" err="1">
                          <a:effectLst/>
                        </a:rPr>
                        <a:t>vẫn</a:t>
                      </a:r>
                      <a:r>
                        <a:rPr lang="en-US" sz="1000" dirty="0">
                          <a:effectLst/>
                        </a:rPr>
                        <a:t> </a:t>
                      </a:r>
                      <a:r>
                        <a:rPr lang="en-US" sz="1000" dirty="0" err="1">
                          <a:effectLst/>
                        </a:rPr>
                        <a:t>hiển</a:t>
                      </a:r>
                      <a:r>
                        <a:rPr lang="en-US" sz="1000" dirty="0">
                          <a:effectLst/>
                        </a:rPr>
                        <a:t> </a:t>
                      </a:r>
                      <a:r>
                        <a:rPr lang="en-US" sz="1000" dirty="0" err="1">
                          <a:effectLst/>
                        </a:rPr>
                        <a:t>thị</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en-US" sz="1000">
                          <a:effectLst/>
                        </a:rPr>
                        <a:t>Compare-1</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So </a:t>
                      </a:r>
                      <a:r>
                        <a:rPr lang="en-US" sz="1000" dirty="0" err="1">
                          <a:effectLst/>
                        </a:rPr>
                        <a:t>sánh</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Pass</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Nguyên</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 </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a:effectLst/>
                        </a:rPr>
                        <a:t>Click so </a:t>
                      </a:r>
                      <a:r>
                        <a:rPr lang="en-US" sz="1000" dirty="0" err="1">
                          <a:effectLst/>
                        </a:rPr>
                        <a:t>sánh</a:t>
                      </a:r>
                      <a:r>
                        <a:rPr lang="en-US" sz="1000" dirty="0">
                          <a:effectLst/>
                        </a:rPr>
                        <a:t> </a:t>
                      </a:r>
                      <a:r>
                        <a:rPr lang="en-US" sz="1000" dirty="0" err="1">
                          <a:effectLst/>
                        </a:rPr>
                        <a:t>hiển</a:t>
                      </a:r>
                      <a:r>
                        <a:rPr lang="en-US" sz="1000" dirty="0">
                          <a:effectLst/>
                        </a:rPr>
                        <a:t> </a:t>
                      </a:r>
                      <a:r>
                        <a:rPr lang="en-US" sz="1000" dirty="0" err="1">
                          <a:effectLst/>
                        </a:rPr>
                        <a:t>số</a:t>
                      </a:r>
                      <a:r>
                        <a:rPr lang="en-US" sz="1000" dirty="0">
                          <a:effectLst/>
                        </a:rPr>
                        <a:t> </a:t>
                      </a:r>
                      <a:r>
                        <a:rPr lang="en-US" sz="1000" dirty="0" err="1">
                          <a:effectLst/>
                        </a:rPr>
                        <a:t>lượng</a:t>
                      </a:r>
                      <a:r>
                        <a:rPr lang="en-US" sz="1000" dirty="0">
                          <a:effectLst/>
                        </a:rPr>
                        <a:t> tin </a:t>
                      </a:r>
                      <a:r>
                        <a:rPr lang="en-US" sz="1000" dirty="0" err="1">
                          <a:effectLst/>
                        </a:rPr>
                        <a:t>đang</a:t>
                      </a:r>
                      <a:r>
                        <a:rPr lang="en-US" sz="1000" dirty="0">
                          <a:effectLst/>
                        </a:rPr>
                        <a:t> so </a:t>
                      </a:r>
                      <a:r>
                        <a:rPr lang="en-US" sz="1000" dirty="0" err="1">
                          <a:effectLst/>
                        </a:rPr>
                        <a:t>sánh</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en-US" sz="1000" dirty="0">
                          <a:effectLst/>
                        </a:rPr>
                        <a:t>History-1</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Lịch sử</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Pass</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Nguyên</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 </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err="1">
                          <a:effectLst/>
                        </a:rPr>
                        <a:t>Những</a:t>
                      </a:r>
                      <a:r>
                        <a:rPr lang="en-US" sz="1000" dirty="0">
                          <a:effectLst/>
                        </a:rPr>
                        <a:t> tin </a:t>
                      </a:r>
                      <a:r>
                        <a:rPr lang="en-US" sz="1000" dirty="0" err="1">
                          <a:effectLst/>
                        </a:rPr>
                        <a:t>đã</a:t>
                      </a:r>
                      <a:r>
                        <a:rPr lang="en-US" sz="1000" dirty="0">
                          <a:effectLst/>
                        </a:rPr>
                        <a:t> </a:t>
                      </a:r>
                      <a:r>
                        <a:rPr lang="en-US" sz="1000" dirty="0" err="1">
                          <a:effectLst/>
                        </a:rPr>
                        <a:t>xem</a:t>
                      </a:r>
                      <a:r>
                        <a:rPr lang="en-US" sz="1000" dirty="0">
                          <a:effectLst/>
                        </a:rPr>
                        <a:t> </a:t>
                      </a:r>
                      <a:r>
                        <a:rPr lang="en-US" sz="1000" dirty="0" err="1">
                          <a:effectLst/>
                        </a:rPr>
                        <a:t>sẽ</a:t>
                      </a:r>
                      <a:r>
                        <a:rPr lang="en-US" sz="1000" dirty="0">
                          <a:effectLst/>
                        </a:rPr>
                        <a:t> </a:t>
                      </a:r>
                      <a:r>
                        <a:rPr lang="en-US" sz="1000" dirty="0" err="1">
                          <a:effectLst/>
                        </a:rPr>
                        <a:t>hiển</a:t>
                      </a:r>
                      <a:r>
                        <a:rPr lang="en-US" sz="1000" dirty="0">
                          <a:effectLst/>
                        </a:rPr>
                        <a:t> </a:t>
                      </a:r>
                      <a:r>
                        <a:rPr lang="en-US" sz="1000" dirty="0" err="1">
                          <a:effectLst/>
                        </a:rPr>
                        <a:t>thị</a:t>
                      </a:r>
                      <a:r>
                        <a:rPr lang="en-US" sz="1000" dirty="0">
                          <a:effectLst/>
                        </a:rPr>
                        <a:t> ở </a:t>
                      </a:r>
                      <a:r>
                        <a:rPr lang="en-US" sz="1000" dirty="0" err="1">
                          <a:effectLst/>
                        </a:rPr>
                        <a:t>lịch</a:t>
                      </a:r>
                      <a:r>
                        <a:rPr lang="en-US" sz="1000" dirty="0">
                          <a:effectLst/>
                        </a:rPr>
                        <a:t> </a:t>
                      </a:r>
                      <a:r>
                        <a:rPr lang="en-US" sz="1000" dirty="0" err="1">
                          <a:effectLst/>
                        </a:rPr>
                        <a:t>sử</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en-US" sz="1000">
                          <a:effectLst/>
                        </a:rPr>
                        <a:t>Notification-1</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Thông</a:t>
                      </a:r>
                      <a:r>
                        <a:rPr lang="en-US" sz="1000" dirty="0">
                          <a:effectLst/>
                        </a:rPr>
                        <a:t> </a:t>
                      </a:r>
                      <a:r>
                        <a:rPr lang="en-US" sz="1000" dirty="0" err="1">
                          <a:effectLst/>
                        </a:rPr>
                        <a:t>báo</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Pass</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err="1">
                          <a:effectLst/>
                        </a:rPr>
                        <a:t>Nguyên</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dirty="0">
                          <a:effectLst/>
                        </a:rPr>
                        <a:t> </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err="1">
                          <a:effectLst/>
                        </a:rPr>
                        <a:t>Tạo</a:t>
                      </a:r>
                      <a:r>
                        <a:rPr lang="en-US" sz="1000" dirty="0">
                          <a:effectLst/>
                        </a:rPr>
                        <a:t> </a:t>
                      </a:r>
                      <a:r>
                        <a:rPr lang="en-US" sz="1000" dirty="0" err="1">
                          <a:effectLst/>
                        </a:rPr>
                        <a:t>thông</a:t>
                      </a:r>
                      <a:r>
                        <a:rPr lang="en-US" sz="1000" dirty="0">
                          <a:effectLst/>
                        </a:rPr>
                        <a:t> </a:t>
                      </a:r>
                      <a:r>
                        <a:rPr lang="en-US" sz="1000" dirty="0" err="1">
                          <a:effectLst/>
                        </a:rPr>
                        <a:t>báo</a:t>
                      </a:r>
                      <a:r>
                        <a:rPr lang="en-US" sz="1000" dirty="0">
                          <a:effectLst/>
                        </a:rPr>
                        <a:t> </a:t>
                      </a:r>
                      <a:r>
                        <a:rPr lang="en-US" sz="1000" dirty="0" err="1">
                          <a:effectLst/>
                        </a:rPr>
                        <a:t>thành</a:t>
                      </a:r>
                      <a:r>
                        <a:rPr lang="en-US" sz="1000" dirty="0">
                          <a:effectLst/>
                        </a:rPr>
                        <a:t> </a:t>
                      </a:r>
                      <a:r>
                        <a:rPr lang="en-US" sz="1000" dirty="0" err="1">
                          <a:effectLst/>
                        </a:rPr>
                        <a:t>công</a:t>
                      </a:r>
                      <a:r>
                        <a:rPr lang="en-US" sz="1000" dirty="0">
                          <a:effectLst/>
                        </a:rPr>
                        <a:t> </a:t>
                      </a:r>
                      <a:r>
                        <a:rPr lang="en-US" sz="1000" dirty="0" err="1">
                          <a:effectLst/>
                        </a:rPr>
                        <a:t>hiển</a:t>
                      </a:r>
                      <a:r>
                        <a:rPr lang="en-US" sz="1000" dirty="0">
                          <a:effectLst/>
                        </a:rPr>
                        <a:t> </a:t>
                      </a:r>
                      <a:r>
                        <a:rPr lang="en-US" sz="1000" dirty="0" err="1">
                          <a:effectLst/>
                        </a:rPr>
                        <a:t>thị</a:t>
                      </a:r>
                      <a:r>
                        <a:rPr lang="en-US" sz="1000" dirty="0">
                          <a:effectLst/>
                        </a:rPr>
                        <a:t> </a:t>
                      </a:r>
                      <a:r>
                        <a:rPr lang="en-US" sz="1000" dirty="0" err="1">
                          <a:effectLst/>
                        </a:rPr>
                        <a:t>cho</a:t>
                      </a:r>
                      <a:r>
                        <a:rPr lang="en-US" sz="1000" dirty="0">
                          <a:effectLst/>
                        </a:rPr>
                        <a:t> </a:t>
                      </a:r>
                      <a:r>
                        <a:rPr lang="en-US" sz="1000" dirty="0" err="1">
                          <a:effectLst/>
                        </a:rPr>
                        <a:t>người</a:t>
                      </a:r>
                      <a:r>
                        <a:rPr lang="en-US" sz="1000" dirty="0">
                          <a:effectLst/>
                        </a:rPr>
                        <a:t> </a:t>
                      </a:r>
                      <a:r>
                        <a:rPr lang="en-US" sz="1000" dirty="0" err="1">
                          <a:effectLst/>
                        </a:rPr>
                        <a:t>dùng</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en-US" sz="1000">
                          <a:effectLst/>
                        </a:rPr>
                        <a:t>Notification-2</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Thông báo</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Pass</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Nguyên</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 </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a:effectLst/>
                        </a:rPr>
                        <a:t>Khi tin </a:t>
                      </a:r>
                      <a:r>
                        <a:rPr lang="en-US" sz="1000" dirty="0" err="1">
                          <a:effectLst/>
                        </a:rPr>
                        <a:t>sắp</a:t>
                      </a:r>
                      <a:r>
                        <a:rPr lang="en-US" sz="1000" dirty="0">
                          <a:effectLst/>
                        </a:rPr>
                        <a:t> </a:t>
                      </a:r>
                      <a:r>
                        <a:rPr lang="en-US" sz="1000" dirty="0" err="1">
                          <a:effectLst/>
                        </a:rPr>
                        <a:t>hết</a:t>
                      </a:r>
                      <a:r>
                        <a:rPr lang="en-US" sz="1000" dirty="0">
                          <a:effectLst/>
                        </a:rPr>
                        <a:t> </a:t>
                      </a:r>
                      <a:r>
                        <a:rPr lang="en-US" sz="1000" dirty="0" err="1">
                          <a:effectLst/>
                        </a:rPr>
                        <a:t>hạn</a:t>
                      </a:r>
                      <a:r>
                        <a:rPr lang="en-US" sz="1000" dirty="0">
                          <a:effectLst/>
                        </a:rPr>
                        <a:t> </a:t>
                      </a:r>
                      <a:r>
                        <a:rPr lang="en-US" sz="1000" dirty="0" err="1">
                          <a:effectLst/>
                        </a:rPr>
                        <a:t>và</a:t>
                      </a:r>
                      <a:r>
                        <a:rPr lang="en-US" sz="1000" dirty="0">
                          <a:effectLst/>
                        </a:rPr>
                        <a:t> – </a:t>
                      </a:r>
                      <a:r>
                        <a:rPr lang="en-US" sz="1000" dirty="0" err="1">
                          <a:effectLst/>
                        </a:rPr>
                        <a:t>hết</a:t>
                      </a:r>
                      <a:r>
                        <a:rPr lang="en-US" sz="1000" dirty="0">
                          <a:effectLst/>
                        </a:rPr>
                        <a:t> </a:t>
                      </a:r>
                      <a:r>
                        <a:rPr lang="en-US" sz="1000" dirty="0" err="1">
                          <a:effectLst/>
                        </a:rPr>
                        <a:t>hạn</a:t>
                      </a:r>
                      <a:r>
                        <a:rPr lang="en-US" sz="1000" dirty="0">
                          <a:effectLst/>
                        </a:rPr>
                        <a:t> </a:t>
                      </a:r>
                      <a:r>
                        <a:rPr lang="en-US" sz="1000" dirty="0" err="1">
                          <a:effectLst/>
                        </a:rPr>
                        <a:t>có</a:t>
                      </a:r>
                      <a:r>
                        <a:rPr lang="en-US" sz="1000" dirty="0">
                          <a:effectLst/>
                        </a:rPr>
                        <a:t> </a:t>
                      </a:r>
                      <a:r>
                        <a:rPr lang="en-US" sz="1000" dirty="0" err="1">
                          <a:effectLst/>
                        </a:rPr>
                        <a:t>thông</a:t>
                      </a:r>
                      <a:r>
                        <a:rPr lang="en-US" sz="1000" dirty="0">
                          <a:effectLst/>
                        </a:rPr>
                        <a:t> </a:t>
                      </a:r>
                      <a:r>
                        <a:rPr lang="en-US" sz="1000" dirty="0" err="1">
                          <a:effectLst/>
                        </a:rPr>
                        <a:t>báo</a:t>
                      </a:r>
                      <a:r>
                        <a:rPr lang="en-US" sz="1000" dirty="0">
                          <a:effectLst/>
                        </a:rPr>
                        <a:t> </a:t>
                      </a:r>
                      <a:r>
                        <a:rPr lang="en-US" sz="1000" dirty="0" err="1">
                          <a:effectLst/>
                        </a:rPr>
                        <a:t>tới</a:t>
                      </a:r>
                      <a:r>
                        <a:rPr lang="en-US" sz="1000" dirty="0">
                          <a:effectLst/>
                        </a:rPr>
                        <a:t> </a:t>
                      </a:r>
                      <a:r>
                        <a:rPr lang="en-US" sz="1000" dirty="0" err="1">
                          <a:effectLst/>
                        </a:rPr>
                        <a:t>người</a:t>
                      </a:r>
                      <a:r>
                        <a:rPr lang="en-US" sz="1000" dirty="0">
                          <a:effectLst/>
                        </a:rPr>
                        <a:t> </a:t>
                      </a:r>
                      <a:r>
                        <a:rPr lang="en-US" sz="1000" dirty="0" err="1">
                          <a:effectLst/>
                        </a:rPr>
                        <a:t>dùng</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935887047"/>
                  </a:ext>
                </a:extLst>
              </a:tr>
              <a:tr h="489211">
                <a:tc>
                  <a:txBody>
                    <a:bodyPr/>
                    <a:lstStyle/>
                    <a:p>
                      <a:pPr algn="ctr">
                        <a:lnSpc>
                          <a:spcPct val="115000"/>
                        </a:lnSpc>
                        <a:spcAft>
                          <a:spcPts val="1000"/>
                        </a:spcAft>
                      </a:pPr>
                      <a:r>
                        <a:rPr lang="en-US" sz="1000">
                          <a:effectLst/>
                        </a:rPr>
                        <a:t>Notification-3</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Thông báo</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Pass</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Nguyên</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 </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err="1">
                          <a:effectLst/>
                        </a:rPr>
                        <a:t>Nạp</a:t>
                      </a:r>
                      <a:r>
                        <a:rPr lang="en-US" sz="1000" dirty="0">
                          <a:effectLst/>
                        </a:rPr>
                        <a:t> </a:t>
                      </a:r>
                      <a:r>
                        <a:rPr lang="en-US" sz="1000" dirty="0" err="1">
                          <a:effectLst/>
                        </a:rPr>
                        <a:t>tiền</a:t>
                      </a:r>
                      <a:r>
                        <a:rPr lang="en-US" sz="1000" dirty="0">
                          <a:effectLst/>
                        </a:rPr>
                        <a:t> </a:t>
                      </a:r>
                      <a:r>
                        <a:rPr lang="en-US" sz="1000" dirty="0" err="1">
                          <a:effectLst/>
                        </a:rPr>
                        <a:t>thủ</a:t>
                      </a:r>
                      <a:r>
                        <a:rPr lang="en-US" sz="1000" dirty="0">
                          <a:effectLst/>
                        </a:rPr>
                        <a:t> </a:t>
                      </a:r>
                      <a:r>
                        <a:rPr lang="en-US" sz="1000" dirty="0" err="1">
                          <a:effectLst/>
                        </a:rPr>
                        <a:t>công</a:t>
                      </a:r>
                      <a:r>
                        <a:rPr lang="en-US" sz="1000" dirty="0">
                          <a:effectLst/>
                        </a:rPr>
                        <a:t> </a:t>
                      </a:r>
                      <a:r>
                        <a:rPr lang="en-US" sz="1000" dirty="0" err="1">
                          <a:effectLst/>
                        </a:rPr>
                        <a:t>cho</a:t>
                      </a:r>
                      <a:r>
                        <a:rPr lang="en-US" sz="1000" dirty="0">
                          <a:effectLst/>
                        </a:rPr>
                        <a:t> User </a:t>
                      </a:r>
                      <a:r>
                        <a:rPr lang="en-US" sz="1000" dirty="0" err="1">
                          <a:effectLst/>
                        </a:rPr>
                        <a:t>có</a:t>
                      </a:r>
                      <a:r>
                        <a:rPr lang="en-US" sz="1000" dirty="0">
                          <a:effectLst/>
                        </a:rPr>
                        <a:t> </a:t>
                      </a:r>
                      <a:r>
                        <a:rPr lang="en-US" sz="1000" dirty="0" err="1">
                          <a:effectLst/>
                        </a:rPr>
                        <a:t>hiện</a:t>
                      </a:r>
                      <a:r>
                        <a:rPr lang="en-US" sz="1000" dirty="0">
                          <a:effectLst/>
                        </a:rPr>
                        <a:t> </a:t>
                      </a:r>
                      <a:r>
                        <a:rPr lang="en-US" sz="1000" dirty="0" err="1">
                          <a:effectLst/>
                        </a:rPr>
                        <a:t>thông</a:t>
                      </a:r>
                      <a:r>
                        <a:rPr lang="en-US" sz="1000" dirty="0">
                          <a:effectLst/>
                        </a:rPr>
                        <a:t> </a:t>
                      </a:r>
                      <a:r>
                        <a:rPr lang="en-US" sz="1000" dirty="0" err="1">
                          <a:effectLst/>
                        </a:rPr>
                        <a:t>báo</a:t>
                      </a:r>
                      <a:r>
                        <a:rPr lang="en-US" sz="1000" dirty="0">
                          <a:effectLst/>
                        </a:rPr>
                        <a:t> </a:t>
                      </a:r>
                      <a:r>
                        <a:rPr lang="en-US" sz="1000" dirty="0" err="1">
                          <a:effectLst/>
                        </a:rPr>
                        <a:t>nạp</a:t>
                      </a:r>
                      <a:r>
                        <a:rPr lang="en-US" sz="1000" dirty="0">
                          <a:effectLst/>
                        </a:rPr>
                        <a:t> </a:t>
                      </a:r>
                      <a:r>
                        <a:rPr lang="en-US" sz="1000" dirty="0" err="1">
                          <a:effectLst/>
                        </a:rPr>
                        <a:t>thành</a:t>
                      </a:r>
                      <a:r>
                        <a:rPr lang="en-US" sz="1000" dirty="0">
                          <a:effectLst/>
                        </a:rPr>
                        <a:t> </a:t>
                      </a:r>
                      <a:r>
                        <a:rPr lang="en-US" sz="1000" dirty="0" err="1">
                          <a:effectLst/>
                        </a:rPr>
                        <a:t>công</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1511495224"/>
                  </a:ext>
                </a:extLst>
              </a:tr>
              <a:tr h="489211">
                <a:tc>
                  <a:txBody>
                    <a:bodyPr/>
                    <a:lstStyle/>
                    <a:p>
                      <a:pPr algn="ctr">
                        <a:lnSpc>
                          <a:spcPct val="115000"/>
                        </a:lnSpc>
                        <a:spcAft>
                          <a:spcPts val="1000"/>
                        </a:spcAft>
                      </a:pPr>
                      <a:r>
                        <a:rPr lang="en-US" sz="1000">
                          <a:effectLst/>
                        </a:rPr>
                        <a:t>News-1</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Tin tức</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Pass</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Nguyên</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 </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a:effectLst/>
                        </a:rPr>
                        <a:t>Click tin </a:t>
                      </a:r>
                      <a:r>
                        <a:rPr lang="en-US" sz="1000" dirty="0" err="1">
                          <a:effectLst/>
                        </a:rPr>
                        <a:t>tức</a:t>
                      </a:r>
                      <a:r>
                        <a:rPr lang="en-US" sz="1000" dirty="0">
                          <a:effectLst/>
                        </a:rPr>
                        <a:t> </a:t>
                      </a:r>
                      <a:r>
                        <a:rPr lang="en-US" sz="1000" dirty="0" err="1">
                          <a:effectLst/>
                        </a:rPr>
                        <a:t>hiển</a:t>
                      </a:r>
                      <a:r>
                        <a:rPr lang="en-US" sz="1000" dirty="0">
                          <a:effectLst/>
                        </a:rPr>
                        <a:t> </a:t>
                      </a:r>
                      <a:r>
                        <a:rPr lang="en-US" sz="1000" dirty="0" err="1">
                          <a:effectLst/>
                        </a:rPr>
                        <a:t>thị</a:t>
                      </a:r>
                      <a:r>
                        <a:rPr lang="en-US" sz="1000" dirty="0">
                          <a:effectLst/>
                        </a:rPr>
                        <a:t> ra </a:t>
                      </a:r>
                      <a:r>
                        <a:rPr lang="en-US" sz="1000" dirty="0" err="1">
                          <a:effectLst/>
                        </a:rPr>
                        <a:t>những</a:t>
                      </a:r>
                      <a:r>
                        <a:rPr lang="en-US" sz="1000" dirty="0">
                          <a:effectLst/>
                        </a:rPr>
                        <a:t> tin </a:t>
                      </a:r>
                      <a:r>
                        <a:rPr lang="en-US" sz="1000" dirty="0" err="1">
                          <a:effectLst/>
                        </a:rPr>
                        <a:t>tức</a:t>
                      </a:r>
                      <a:r>
                        <a:rPr lang="en-US" sz="1000" dirty="0">
                          <a:effectLst/>
                        </a:rPr>
                        <a:t> </a:t>
                      </a:r>
                      <a:r>
                        <a:rPr lang="en-US" sz="1000" dirty="0" err="1">
                          <a:effectLst/>
                        </a:rPr>
                        <a:t>hiện</a:t>
                      </a:r>
                      <a:r>
                        <a:rPr lang="en-US" sz="1000" dirty="0">
                          <a:effectLst/>
                        </a:rPr>
                        <a:t> </a:t>
                      </a:r>
                      <a:r>
                        <a:rPr lang="en-US" sz="1000" dirty="0" err="1">
                          <a:effectLst/>
                        </a:rPr>
                        <a:t>có</a:t>
                      </a:r>
                      <a:r>
                        <a:rPr lang="en-US" sz="1000" dirty="0">
                          <a:effectLst/>
                        </a:rPr>
                        <a:t> </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334276946"/>
                  </a:ext>
                </a:extLst>
              </a:tr>
              <a:tr h="489211">
                <a:tc>
                  <a:txBody>
                    <a:bodyPr/>
                    <a:lstStyle/>
                    <a:p>
                      <a:pPr algn="ctr">
                        <a:lnSpc>
                          <a:spcPct val="115000"/>
                        </a:lnSpc>
                        <a:spcAft>
                          <a:spcPts val="1000"/>
                        </a:spcAft>
                      </a:pPr>
                      <a:r>
                        <a:rPr lang="en-US" sz="1000" dirty="0">
                          <a:effectLst/>
                        </a:rPr>
                        <a:t>News-2</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Tin tức</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Fail</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Nguyên</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ctr">
                        <a:lnSpc>
                          <a:spcPct val="115000"/>
                        </a:lnSpc>
                        <a:spcAft>
                          <a:spcPts val="1000"/>
                        </a:spcAft>
                      </a:pPr>
                      <a:r>
                        <a:rPr lang="en-US" sz="1000">
                          <a:effectLst/>
                        </a:rPr>
                        <a:t> </a:t>
                      </a:r>
                      <a:endParaRPr lang="en-US" sz="1000">
                        <a:effectLst/>
                        <a:latin typeface="Calibri" panose="020F0502020204030204" pitchFamily="34" charset="0"/>
                        <a:ea typeface="+mn-ea"/>
                        <a:cs typeface="Mangal" panose="02040503050203030202" pitchFamily="18" charset="0"/>
                      </a:endParaRPr>
                    </a:p>
                  </a:txBody>
                  <a:tcPr marL="60279" marR="60279" marT="0" marB="0" anchor="ctr"/>
                </a:tc>
                <a:tc>
                  <a:txBody>
                    <a:bodyPr/>
                    <a:lstStyle/>
                    <a:p>
                      <a:pPr algn="l">
                        <a:lnSpc>
                          <a:spcPct val="115000"/>
                        </a:lnSpc>
                        <a:spcAft>
                          <a:spcPts val="1000"/>
                        </a:spcAft>
                      </a:pPr>
                      <a:r>
                        <a:rPr lang="en-US" sz="1000" dirty="0" err="1">
                          <a:effectLst/>
                        </a:rPr>
                        <a:t>Chưa</a:t>
                      </a:r>
                      <a:r>
                        <a:rPr lang="en-US" sz="1000" dirty="0">
                          <a:effectLst/>
                        </a:rPr>
                        <a:t> </a:t>
                      </a:r>
                      <a:r>
                        <a:rPr lang="en-US" sz="1000" dirty="0" err="1">
                          <a:effectLst/>
                        </a:rPr>
                        <a:t>có</a:t>
                      </a:r>
                      <a:r>
                        <a:rPr lang="en-US" sz="1000" dirty="0">
                          <a:effectLst/>
                        </a:rPr>
                        <a:t> tin </a:t>
                      </a:r>
                      <a:r>
                        <a:rPr lang="en-US" sz="1000" dirty="0" err="1">
                          <a:effectLst/>
                        </a:rPr>
                        <a:t>tức</a:t>
                      </a:r>
                      <a:r>
                        <a:rPr lang="en-US" sz="1000" dirty="0">
                          <a:effectLst/>
                        </a:rPr>
                        <a:t> </a:t>
                      </a:r>
                      <a:r>
                        <a:rPr lang="en-US" sz="1000" dirty="0" err="1">
                          <a:effectLst/>
                        </a:rPr>
                        <a:t>nổi</a:t>
                      </a:r>
                      <a:r>
                        <a:rPr lang="en-US" sz="1000" dirty="0">
                          <a:effectLst/>
                        </a:rPr>
                        <a:t> </a:t>
                      </a:r>
                      <a:r>
                        <a:rPr lang="en-US" sz="1000" dirty="0" err="1">
                          <a:effectLst/>
                        </a:rPr>
                        <a:t>bật</a:t>
                      </a:r>
                      <a:endParaRPr lang="en-US" sz="1000" dirty="0">
                        <a:effectLst/>
                        <a:latin typeface="Calibri" panose="020F0502020204030204" pitchFamily="34" charset="0"/>
                        <a:ea typeface="+mn-ea"/>
                        <a:cs typeface="Mangal" panose="02040503050203030202" pitchFamily="18" charset="0"/>
                      </a:endParaRPr>
                    </a:p>
                  </a:txBody>
                  <a:tcPr marL="60279" marR="60279" marT="0" marB="0" anchor="ctr"/>
                </a:tc>
                <a:extLst>
                  <a:ext uri="{0D108BD9-81ED-4DB2-BD59-A6C34878D82A}">
                    <a16:rowId xmlns:a16="http://schemas.microsoft.com/office/drawing/2014/main" val="1988759994"/>
                  </a:ext>
                </a:extLst>
              </a:tr>
            </a:tbl>
          </a:graphicData>
        </a:graphic>
      </p:graphicFrame>
      <p:graphicFrame>
        <p:nvGraphicFramePr>
          <p:cNvPr id="4" name="Bảng 3">
            <a:extLst>
              <a:ext uri="{FF2B5EF4-FFF2-40B4-BE49-F238E27FC236}">
                <a16:creationId xmlns:a16="http://schemas.microsoft.com/office/drawing/2014/main" id="{8C318CD4-C5FE-4BEC-A43C-8ABCA90F1B3E}"/>
              </a:ext>
            </a:extLst>
          </p:cNvPr>
          <p:cNvGraphicFramePr>
            <a:graphicFrameLocks noGrp="1"/>
          </p:cNvGraphicFramePr>
          <p:nvPr>
            <p:extLst>
              <p:ext uri="{D42A27DB-BD31-4B8C-83A1-F6EECF244321}">
                <p14:modId xmlns:p14="http://schemas.microsoft.com/office/powerpoint/2010/main" val="138930744"/>
              </p:ext>
            </p:extLst>
          </p:nvPr>
        </p:nvGraphicFramePr>
        <p:xfrm>
          <a:off x="19013896" y="-386162"/>
          <a:ext cx="11134799" cy="5077602"/>
        </p:xfrm>
        <a:graphic>
          <a:graphicData uri="http://schemas.openxmlformats.org/drawingml/2006/table">
            <a:tbl>
              <a:tblPr firstRow="1" firstCol="1" bandRow="1">
                <a:tableStyleId>{2A488322-F2BA-4B5B-9748-0D474271808F}</a:tableStyleId>
              </a:tblPr>
              <a:tblGrid>
                <a:gridCol w="1978325">
                  <a:extLst>
                    <a:ext uri="{9D8B030D-6E8A-4147-A177-3AD203B41FA5}">
                      <a16:colId xmlns:a16="http://schemas.microsoft.com/office/drawing/2014/main" val="1273337208"/>
                    </a:ext>
                  </a:extLst>
                </a:gridCol>
                <a:gridCol w="1896521">
                  <a:extLst>
                    <a:ext uri="{9D8B030D-6E8A-4147-A177-3AD203B41FA5}">
                      <a16:colId xmlns:a16="http://schemas.microsoft.com/office/drawing/2014/main" val="4214394002"/>
                    </a:ext>
                  </a:extLst>
                </a:gridCol>
                <a:gridCol w="859999">
                  <a:extLst>
                    <a:ext uri="{9D8B030D-6E8A-4147-A177-3AD203B41FA5}">
                      <a16:colId xmlns:a16="http://schemas.microsoft.com/office/drawing/2014/main" val="2550667993"/>
                    </a:ext>
                  </a:extLst>
                </a:gridCol>
                <a:gridCol w="1080651">
                  <a:extLst>
                    <a:ext uri="{9D8B030D-6E8A-4147-A177-3AD203B41FA5}">
                      <a16:colId xmlns:a16="http://schemas.microsoft.com/office/drawing/2014/main" val="3073059839"/>
                    </a:ext>
                  </a:extLst>
                </a:gridCol>
                <a:gridCol w="1031140">
                  <a:extLst>
                    <a:ext uri="{9D8B030D-6E8A-4147-A177-3AD203B41FA5}">
                      <a16:colId xmlns:a16="http://schemas.microsoft.com/office/drawing/2014/main" val="3964136042"/>
                    </a:ext>
                  </a:extLst>
                </a:gridCol>
                <a:gridCol w="4288163">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Dang-tin-1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Tin bất động sản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Click đăng bài hiện ra thông popup chọn 3 danh mục</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en-US" sz="1100" dirty="0">
                          <a:effectLst/>
                          <a:latin typeface="Calibri" panose="020F0502020204030204" pitchFamily="34" charset="0"/>
                          <a:ea typeface="Calibri" panose="020F0502020204030204" pitchFamily="34" charset="0"/>
                          <a:cs typeface="Mangal" panose="02040503050203030202" pitchFamily="18" charset="0"/>
                        </a:rPr>
                        <a:t>Dang-tin-2</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Tin bất động sản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Tạo tin đăng chọn field tin thường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Dang-tin-3</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Tin bất động sản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Tạo tin đăng chọn field tin vip 1-2-3 trừ tiền user thành công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Dang-tin-4</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Tin bất động sản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Đăng tin bất động sản chưa chọn field hiện thông báo lỗi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Price-Vip-1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Chỉnh giá tin vip</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giá tin vip 1 2 3</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Status-post-1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Trạng thái tin đăng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Tin đăng xong nằm đúng vị trí loại tin (Đã đăng – chờ đăng – hết hạn)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5887047"/>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Change-info-profile-1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thông tin cá nhân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thông tin cá nhân hiện thông báo thành công cho người dùng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11495224"/>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Change-pass-1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mật khẩu</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mk nhập đúng pass hiện tại</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276946"/>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Change-pass-2</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Thay đổi mật khẩu</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dirty="0" err="1">
                          <a:effectLst/>
                          <a:latin typeface="Calibri" panose="020F0502020204030204" pitchFamily="34" charset="0"/>
                          <a:ea typeface="Calibri" panose="020F0502020204030204" pitchFamily="34" charset="0"/>
                          <a:cs typeface="Mangal" panose="02040503050203030202" pitchFamily="18" charset="0"/>
                        </a:rPr>
                        <a:t>Nhập</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sai</a:t>
                      </a:r>
                      <a:r>
                        <a:rPr lang="en-US" sz="1100" dirty="0">
                          <a:effectLst/>
                          <a:latin typeface="Calibri" panose="020F0502020204030204" pitchFamily="34" charset="0"/>
                          <a:ea typeface="Calibri" panose="020F0502020204030204" pitchFamily="34" charset="0"/>
                          <a:cs typeface="Mangal" panose="02040503050203030202" pitchFamily="18" charset="0"/>
                        </a:rPr>
                        <a:t> password </a:t>
                      </a:r>
                      <a:r>
                        <a:rPr lang="en-US" sz="1100" dirty="0" err="1">
                          <a:effectLst/>
                          <a:latin typeface="Calibri" panose="020F0502020204030204" pitchFamily="34" charset="0"/>
                          <a:ea typeface="Calibri" panose="020F0502020204030204" pitchFamily="34" charset="0"/>
                          <a:cs typeface="Mangal" panose="02040503050203030202" pitchFamily="18" charset="0"/>
                        </a:rPr>
                        <a:t>hiện</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tại</a:t>
                      </a:r>
                      <a:r>
                        <a:rPr lang="en-US" sz="1100" dirty="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8759994"/>
                  </a:ext>
                </a:extLst>
              </a:tr>
            </a:tbl>
          </a:graphicData>
        </a:graphic>
      </p:graphicFrame>
      <p:graphicFrame>
        <p:nvGraphicFramePr>
          <p:cNvPr id="5" name="Bảng 4">
            <a:extLst>
              <a:ext uri="{FF2B5EF4-FFF2-40B4-BE49-F238E27FC236}">
                <a16:creationId xmlns:a16="http://schemas.microsoft.com/office/drawing/2014/main" id="{AF092AB0-610C-4D3B-9F68-4DA53A1CAC74}"/>
              </a:ext>
            </a:extLst>
          </p:cNvPr>
          <p:cNvGraphicFramePr>
            <a:graphicFrameLocks noGrp="1"/>
          </p:cNvGraphicFramePr>
          <p:nvPr>
            <p:extLst>
              <p:ext uri="{D42A27DB-BD31-4B8C-83A1-F6EECF244321}">
                <p14:modId xmlns:p14="http://schemas.microsoft.com/office/powerpoint/2010/main" val="3011313004"/>
              </p:ext>
            </p:extLst>
          </p:nvPr>
        </p:nvGraphicFramePr>
        <p:xfrm>
          <a:off x="-1386349" y="-7177244"/>
          <a:ext cx="11134799" cy="5077602"/>
        </p:xfrm>
        <a:graphic>
          <a:graphicData uri="http://schemas.openxmlformats.org/drawingml/2006/table">
            <a:tbl>
              <a:tblPr firstRow="1" firstCol="1" bandRow="1">
                <a:tableStyleId>{2A488322-F2BA-4B5B-9748-0D474271808F}</a:tableStyleId>
              </a:tblPr>
              <a:tblGrid>
                <a:gridCol w="1978325">
                  <a:extLst>
                    <a:ext uri="{9D8B030D-6E8A-4147-A177-3AD203B41FA5}">
                      <a16:colId xmlns:a16="http://schemas.microsoft.com/office/drawing/2014/main" val="1273337208"/>
                    </a:ext>
                  </a:extLst>
                </a:gridCol>
                <a:gridCol w="1896521">
                  <a:extLst>
                    <a:ext uri="{9D8B030D-6E8A-4147-A177-3AD203B41FA5}">
                      <a16:colId xmlns:a16="http://schemas.microsoft.com/office/drawing/2014/main" val="4214394002"/>
                    </a:ext>
                  </a:extLst>
                </a:gridCol>
                <a:gridCol w="859999">
                  <a:extLst>
                    <a:ext uri="{9D8B030D-6E8A-4147-A177-3AD203B41FA5}">
                      <a16:colId xmlns:a16="http://schemas.microsoft.com/office/drawing/2014/main" val="2550667993"/>
                    </a:ext>
                  </a:extLst>
                </a:gridCol>
                <a:gridCol w="1080651">
                  <a:extLst>
                    <a:ext uri="{9D8B030D-6E8A-4147-A177-3AD203B41FA5}">
                      <a16:colId xmlns:a16="http://schemas.microsoft.com/office/drawing/2014/main" val="3073059839"/>
                    </a:ext>
                  </a:extLst>
                </a:gridCol>
                <a:gridCol w="1031140">
                  <a:extLst>
                    <a:ext uri="{9D8B030D-6E8A-4147-A177-3AD203B41FA5}">
                      <a16:colId xmlns:a16="http://schemas.microsoft.com/office/drawing/2014/main" val="3964136042"/>
                    </a:ext>
                  </a:extLst>
                </a:gridCol>
                <a:gridCol w="4288163">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Edit-Tin-1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Chỉnh sửa tin đăng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Người dùng có thể chỉnh sửa tin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Search-home-1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 tìm kiếm trang chủ</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dirty="0" err="1">
                          <a:effectLst/>
                          <a:latin typeface="Calibri" panose="020F0502020204030204" pitchFamily="34" charset="0"/>
                          <a:ea typeface="Calibri" panose="020F0502020204030204" pitchFamily="34" charset="0"/>
                          <a:cs typeface="Mangal" panose="02040503050203030202" pitchFamily="18" charset="0"/>
                        </a:rPr>
                        <a:t>Nguyên</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 tìm kiếm không chọn filed khác trả về kết quả đúng title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Search-home-2</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 tìm kiếm trang chủ 2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Search kèm cả field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Filter-category-1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Lọc bài viết danh mục</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Khi chọn field lọc tin đăng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en-US" sz="1100">
                          <a:effectLst/>
                          <a:latin typeface="Calibri" panose="020F0502020204030204" pitchFamily="34" charset="0"/>
                          <a:ea typeface="+mn-ea"/>
                          <a:cs typeface="Mangal" panose="02040503050203030202" pitchFamily="18" charset="0"/>
                        </a:rPr>
                        <a:t>Filter-category-1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Lọc bài viết danh mục</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Pass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Nguyên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nSpc>
                          <a:spcPct val="115000"/>
                        </a:lnSpc>
                        <a:spcAft>
                          <a:spcPts val="1000"/>
                        </a:spcAft>
                      </a:pPr>
                      <a:r>
                        <a:rPr lang="en-US" sz="1100">
                          <a:effectLst/>
                          <a:latin typeface="Calibri" panose="020F0502020204030204" pitchFamily="34" charset="0"/>
                          <a:ea typeface="+mn-ea"/>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Không nhập field lọc tất cả tin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Tin-1</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Tin bất động sản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Pass</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Nguyên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mn-ea"/>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nSpc>
                          <a:spcPct val="115000"/>
                        </a:lnSpc>
                        <a:spcAft>
                          <a:spcPts val="1000"/>
                        </a:spcAft>
                      </a:pPr>
                      <a:r>
                        <a:rPr lang="vi-VN" sz="1100">
                          <a:effectLst/>
                          <a:latin typeface="Calibri" panose="020F0502020204030204" pitchFamily="34" charset="0"/>
                          <a:ea typeface="+mn-ea"/>
                          <a:cs typeface="Mangal" panose="02040503050203030202" pitchFamily="18" charset="0"/>
                        </a:rPr>
                        <a:t>Hiển thị tin có giá trị vip 1,2,3 đầy đủ field cho người dùng</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5887047"/>
                  </a:ext>
                </a:extLst>
              </a:tr>
              <a:tr h="489211">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Ad-Dashboard-1</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Bảng thống kê dữ liệu</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Pass</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Nguyên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nSpc>
                          <a:spcPct val="115000"/>
                        </a:lnSpc>
                        <a:spcAft>
                          <a:spcPts val="1000"/>
                        </a:spcAft>
                      </a:pPr>
                      <a:r>
                        <a:rPr lang="vi-VN" sz="1100">
                          <a:effectLst/>
                          <a:latin typeface="Calibri" panose="020F0502020204030204" pitchFamily="34" charset="0"/>
                          <a:ea typeface="+mn-ea"/>
                          <a:cs typeface="Mangal" panose="02040503050203030202" pitchFamily="18" charset="0"/>
                        </a:rPr>
                        <a:t>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Thống kê đầy đủ các dự liệu cho quản trị viên (Tin đăng – Báo cáo doanh thu – lượt xem – tài khoản – bxh - email)</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11495224"/>
                  </a:ext>
                </a:extLst>
              </a:tr>
              <a:tr h="489211">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Post-news-1</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Đăng tin bất động sản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Pass</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Nguyên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Đăng tin tức cho quản trị viên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276946"/>
                  </a:ext>
                </a:extLst>
              </a:tr>
              <a:tr h="489211">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Category-news-1</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Danh mục tin tức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Pass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Nguyên</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mn-ea"/>
                          <a:cs typeface="Mangal" panose="02040503050203030202" pitchFamily="18" charset="0"/>
                        </a:rPr>
                        <a:t> </a:t>
                      </a:r>
                      <a:endParaRPr lang="en-US" sz="110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dirty="0">
                          <a:effectLst/>
                          <a:latin typeface="Calibri" panose="020F0502020204030204" pitchFamily="34" charset="0"/>
                          <a:ea typeface="+mn-ea"/>
                          <a:cs typeface="Mangal" panose="02040503050203030202" pitchFamily="18" charset="0"/>
                        </a:rPr>
                        <a:t>Đăng danh </a:t>
                      </a:r>
                      <a:r>
                        <a:rPr lang="vi-VN" sz="1100" dirty="0" err="1">
                          <a:effectLst/>
                          <a:latin typeface="Calibri" panose="020F0502020204030204" pitchFamily="34" charset="0"/>
                          <a:ea typeface="+mn-ea"/>
                          <a:cs typeface="Mangal" panose="02040503050203030202" pitchFamily="18" charset="0"/>
                        </a:rPr>
                        <a:t>mục</a:t>
                      </a:r>
                      <a:r>
                        <a:rPr lang="vi-VN" sz="1100" dirty="0">
                          <a:effectLst/>
                          <a:latin typeface="Calibri" panose="020F0502020204030204" pitchFamily="34" charset="0"/>
                          <a:ea typeface="+mn-ea"/>
                          <a:cs typeface="Mangal" panose="02040503050203030202" pitchFamily="18" charset="0"/>
                        </a:rPr>
                        <a:t> cho </a:t>
                      </a:r>
                      <a:r>
                        <a:rPr lang="vi-VN" sz="1100" dirty="0" err="1">
                          <a:effectLst/>
                          <a:latin typeface="Calibri" panose="020F0502020204030204" pitchFamily="34" charset="0"/>
                          <a:ea typeface="+mn-ea"/>
                          <a:cs typeface="Mangal" panose="02040503050203030202" pitchFamily="18" charset="0"/>
                        </a:rPr>
                        <a:t>bài</a:t>
                      </a:r>
                      <a:r>
                        <a:rPr lang="vi-VN" sz="1100" dirty="0">
                          <a:effectLst/>
                          <a:latin typeface="Calibri" panose="020F0502020204030204" pitchFamily="34" charset="0"/>
                          <a:ea typeface="+mn-ea"/>
                          <a:cs typeface="Mangal" panose="02040503050203030202" pitchFamily="18" charset="0"/>
                        </a:rPr>
                        <a:t> </a:t>
                      </a:r>
                      <a:r>
                        <a:rPr lang="vi-VN" sz="1100" dirty="0" err="1">
                          <a:effectLst/>
                          <a:latin typeface="Calibri" panose="020F0502020204030204" pitchFamily="34" charset="0"/>
                          <a:ea typeface="+mn-ea"/>
                          <a:cs typeface="Mangal" panose="02040503050203030202" pitchFamily="18" charset="0"/>
                        </a:rPr>
                        <a:t>viết</a:t>
                      </a:r>
                      <a:r>
                        <a:rPr lang="vi-VN" sz="1100" dirty="0">
                          <a:effectLst/>
                          <a:latin typeface="Calibri" panose="020F0502020204030204" pitchFamily="34" charset="0"/>
                          <a:ea typeface="+mn-ea"/>
                          <a:cs typeface="Mangal" panose="02040503050203030202" pitchFamily="18" charset="0"/>
                        </a:rPr>
                        <a:t> tin </a:t>
                      </a:r>
                      <a:r>
                        <a:rPr lang="vi-VN" sz="1100" dirty="0" err="1">
                          <a:effectLst/>
                          <a:latin typeface="Calibri" panose="020F0502020204030204" pitchFamily="34" charset="0"/>
                          <a:ea typeface="+mn-ea"/>
                          <a:cs typeface="Mangal" panose="02040503050203030202" pitchFamily="18" charset="0"/>
                        </a:rPr>
                        <a:t>tức</a:t>
                      </a:r>
                      <a:endParaRPr lang="en-US" sz="1100" dirty="0">
                        <a:effectLst/>
                        <a:latin typeface="Calibri" panose="020F0502020204030204" pitchFamily="34" charset="0"/>
                        <a:ea typeface="+mn-ea"/>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8759994"/>
                  </a:ext>
                </a:extLst>
              </a:tr>
            </a:tbl>
          </a:graphicData>
        </a:graphic>
      </p:graphicFrame>
      <p:graphicFrame>
        <p:nvGraphicFramePr>
          <p:cNvPr id="6" name="Bảng 5">
            <a:extLst>
              <a:ext uri="{FF2B5EF4-FFF2-40B4-BE49-F238E27FC236}">
                <a16:creationId xmlns:a16="http://schemas.microsoft.com/office/drawing/2014/main" id="{46C56707-CBD9-4E07-8499-76ECAE7A2124}"/>
              </a:ext>
            </a:extLst>
          </p:cNvPr>
          <p:cNvGraphicFramePr>
            <a:graphicFrameLocks noGrp="1"/>
          </p:cNvGraphicFramePr>
          <p:nvPr>
            <p:extLst>
              <p:ext uri="{D42A27DB-BD31-4B8C-83A1-F6EECF244321}">
                <p14:modId xmlns:p14="http://schemas.microsoft.com/office/powerpoint/2010/main" val="3868299220"/>
              </p:ext>
            </p:extLst>
          </p:nvPr>
        </p:nvGraphicFramePr>
        <p:xfrm>
          <a:off x="12418142" y="-7100743"/>
          <a:ext cx="11134798" cy="5077602"/>
        </p:xfrm>
        <a:graphic>
          <a:graphicData uri="http://schemas.openxmlformats.org/drawingml/2006/table">
            <a:tbl>
              <a:tblPr firstRow="1" firstCol="1" bandRow="1">
                <a:tableStyleId>{2A488322-F2BA-4B5B-9748-0D474271808F}</a:tableStyleId>
              </a:tblPr>
              <a:tblGrid>
                <a:gridCol w="1978324">
                  <a:extLst>
                    <a:ext uri="{9D8B030D-6E8A-4147-A177-3AD203B41FA5}">
                      <a16:colId xmlns:a16="http://schemas.microsoft.com/office/drawing/2014/main" val="1273337208"/>
                    </a:ext>
                  </a:extLst>
                </a:gridCol>
                <a:gridCol w="1896521">
                  <a:extLst>
                    <a:ext uri="{9D8B030D-6E8A-4147-A177-3AD203B41FA5}">
                      <a16:colId xmlns:a16="http://schemas.microsoft.com/office/drawing/2014/main" val="4214394002"/>
                    </a:ext>
                  </a:extLst>
                </a:gridCol>
                <a:gridCol w="859999">
                  <a:extLst>
                    <a:ext uri="{9D8B030D-6E8A-4147-A177-3AD203B41FA5}">
                      <a16:colId xmlns:a16="http://schemas.microsoft.com/office/drawing/2014/main" val="2550667993"/>
                    </a:ext>
                  </a:extLst>
                </a:gridCol>
                <a:gridCol w="1080651">
                  <a:extLst>
                    <a:ext uri="{9D8B030D-6E8A-4147-A177-3AD203B41FA5}">
                      <a16:colId xmlns:a16="http://schemas.microsoft.com/office/drawing/2014/main" val="3073059839"/>
                    </a:ext>
                  </a:extLst>
                </a:gridCol>
                <a:gridCol w="1031140">
                  <a:extLst>
                    <a:ext uri="{9D8B030D-6E8A-4147-A177-3AD203B41FA5}">
                      <a16:colId xmlns:a16="http://schemas.microsoft.com/office/drawing/2014/main" val="3964136042"/>
                    </a:ext>
                  </a:extLst>
                </a:gridCol>
                <a:gridCol w="4288163">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Add-money-1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dirty="0" err="1">
                          <a:effectLst/>
                          <a:latin typeface="Calibri" panose="020F0502020204030204" pitchFamily="34" charset="0"/>
                          <a:ea typeface="Calibri" panose="020F0502020204030204" pitchFamily="34" charset="0"/>
                          <a:cs typeface="Mangal" panose="02040503050203030202" pitchFamily="18" charset="0"/>
                        </a:rPr>
                        <a:t>Nạp</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tiền</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Người dùng sử dụng được chức năng nạp tiền qua thẻ NCB</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Add-money-2</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Nạp tiền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Hiển thị thông báo khi nạp tiền thành công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Transaction-history-1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Lịch sử giao dịch</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Lịch sử giao dịch hiển thị những giao dịch nạp tiền của người dung qua (Thủ công - VNpay)</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Login-1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Đăng nhập</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Nhập đúng tài khoản – mật khẩu</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Forgot-password-1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Quên mật khẩu</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Fail</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Bị lỗi 404</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Registration-1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Đăng ký</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Không nhập filed báo validate</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5887047"/>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Registration-2</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Đăng ký</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Nhập đầy đủ field đăng ký thành công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11495224"/>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Logout-1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Đăng xuất</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Người dùng có thể đăng xuất</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276946"/>
                  </a:ext>
                </a:extLst>
              </a:tr>
              <a:tr h="489211">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Delete-tin-1</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Xóa tin đăng</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Pass</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Nguyên</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a:effectLst/>
                          <a:latin typeface="Calibri" panose="020F0502020204030204" pitchFamily="34" charset="0"/>
                          <a:ea typeface="Calibri" panose="020F0502020204030204" pitchFamily="34" charset="0"/>
                          <a:cs typeface="Mangal" panose="02040503050203030202" pitchFamily="18" charset="0"/>
                        </a:rPr>
                        <a:t> </a:t>
                      </a: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100" dirty="0" err="1">
                          <a:effectLst/>
                          <a:latin typeface="Calibri" panose="020F0502020204030204" pitchFamily="34" charset="0"/>
                          <a:ea typeface="Calibri" panose="020F0502020204030204" pitchFamily="34" charset="0"/>
                          <a:cs typeface="Mangal" panose="02040503050203030202" pitchFamily="18" charset="0"/>
                        </a:rPr>
                        <a:t>Người</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có</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thể</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xóa</a:t>
                      </a:r>
                      <a:r>
                        <a:rPr lang="en-US" sz="1100" dirty="0">
                          <a:effectLst/>
                          <a:latin typeface="Calibri" panose="020F0502020204030204" pitchFamily="34" charset="0"/>
                          <a:ea typeface="Calibri" panose="020F0502020204030204" pitchFamily="34" charset="0"/>
                          <a:cs typeface="Mangal" panose="02040503050203030202" pitchFamily="18" charset="0"/>
                        </a:rPr>
                        <a:t> tin </a:t>
                      </a:r>
                      <a:r>
                        <a:rPr lang="en-US" sz="1100" dirty="0" err="1">
                          <a:effectLst/>
                          <a:latin typeface="Calibri" panose="020F0502020204030204" pitchFamily="34" charset="0"/>
                          <a:ea typeface="Calibri" panose="020F0502020204030204" pitchFamily="34" charset="0"/>
                          <a:cs typeface="Mangal" panose="02040503050203030202" pitchFamily="18" charset="0"/>
                        </a:rPr>
                        <a:t>đang</a:t>
                      </a:r>
                      <a:r>
                        <a:rPr lang="en-US" sz="1100" dirty="0">
                          <a:effectLst/>
                          <a:latin typeface="Calibri" panose="020F0502020204030204" pitchFamily="34" charset="0"/>
                          <a:ea typeface="Calibri" panose="020F0502020204030204" pitchFamily="34" charset="0"/>
                          <a:cs typeface="Mangal" panose="02040503050203030202" pitchFamily="18" charset="0"/>
                        </a:rPr>
                        <a:t> </a:t>
                      </a:r>
                      <a:r>
                        <a:rPr lang="en-US" sz="1100" dirty="0" err="1">
                          <a:effectLst/>
                          <a:latin typeface="Calibri" panose="020F0502020204030204" pitchFamily="34" charset="0"/>
                          <a:ea typeface="Calibri" panose="020F0502020204030204" pitchFamily="34" charset="0"/>
                          <a:cs typeface="Mangal" panose="02040503050203030202" pitchFamily="18" charset="0"/>
                        </a:rPr>
                        <a:t>đăng</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8759994"/>
                  </a:ext>
                </a:extLst>
              </a:tr>
            </a:tbl>
          </a:graphicData>
        </a:graphic>
      </p:graphicFrame>
      <p:graphicFrame>
        <p:nvGraphicFramePr>
          <p:cNvPr id="7" name="Bảng 6">
            <a:extLst>
              <a:ext uri="{FF2B5EF4-FFF2-40B4-BE49-F238E27FC236}">
                <a16:creationId xmlns:a16="http://schemas.microsoft.com/office/drawing/2014/main" id="{A1D00F2C-8743-4778-8555-1F7BEBA09BAD}"/>
              </a:ext>
            </a:extLst>
          </p:cNvPr>
          <p:cNvGraphicFramePr>
            <a:graphicFrameLocks noGrp="1"/>
          </p:cNvGraphicFramePr>
          <p:nvPr>
            <p:extLst>
              <p:ext uri="{D42A27DB-BD31-4B8C-83A1-F6EECF244321}">
                <p14:modId xmlns:p14="http://schemas.microsoft.com/office/powerpoint/2010/main" val="1485075920"/>
              </p:ext>
            </p:extLst>
          </p:nvPr>
        </p:nvGraphicFramePr>
        <p:xfrm>
          <a:off x="9425576" y="9430876"/>
          <a:ext cx="11134799" cy="5077602"/>
        </p:xfrm>
        <a:graphic>
          <a:graphicData uri="http://schemas.openxmlformats.org/drawingml/2006/table">
            <a:tbl>
              <a:tblPr firstRow="1" firstCol="1" bandRow="1">
                <a:tableStyleId>{2A488322-F2BA-4B5B-9748-0D474271808F}</a:tableStyleId>
              </a:tblPr>
              <a:tblGrid>
                <a:gridCol w="1978325">
                  <a:extLst>
                    <a:ext uri="{9D8B030D-6E8A-4147-A177-3AD203B41FA5}">
                      <a16:colId xmlns:a16="http://schemas.microsoft.com/office/drawing/2014/main" val="1273337208"/>
                    </a:ext>
                  </a:extLst>
                </a:gridCol>
                <a:gridCol w="1896521">
                  <a:extLst>
                    <a:ext uri="{9D8B030D-6E8A-4147-A177-3AD203B41FA5}">
                      <a16:colId xmlns:a16="http://schemas.microsoft.com/office/drawing/2014/main" val="4214394002"/>
                    </a:ext>
                  </a:extLst>
                </a:gridCol>
                <a:gridCol w="859999">
                  <a:extLst>
                    <a:ext uri="{9D8B030D-6E8A-4147-A177-3AD203B41FA5}">
                      <a16:colId xmlns:a16="http://schemas.microsoft.com/office/drawing/2014/main" val="2550667993"/>
                    </a:ext>
                  </a:extLst>
                </a:gridCol>
                <a:gridCol w="1080651">
                  <a:extLst>
                    <a:ext uri="{9D8B030D-6E8A-4147-A177-3AD203B41FA5}">
                      <a16:colId xmlns:a16="http://schemas.microsoft.com/office/drawing/2014/main" val="3073059839"/>
                    </a:ext>
                  </a:extLst>
                </a:gridCol>
                <a:gridCol w="1031140">
                  <a:extLst>
                    <a:ext uri="{9D8B030D-6E8A-4147-A177-3AD203B41FA5}">
                      <a16:colId xmlns:a16="http://schemas.microsoft.com/office/drawing/2014/main" val="3964136042"/>
                    </a:ext>
                  </a:extLst>
                </a:gridCol>
                <a:gridCol w="4288163">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List-news-1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Danh sách tin tức</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Hiển thị thống kê các danh sức tin tức đã đăng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vi-VN" sz="1100" dirty="0">
                          <a:effectLst/>
                          <a:latin typeface="Calibri" panose="020F0502020204030204" pitchFamily="34" charset="0"/>
                          <a:ea typeface="Calibri" panose="020F0502020204030204" pitchFamily="34" charset="0"/>
                          <a:cs typeface="Mangal" panose="02040503050203030202" pitchFamily="18" charset="0"/>
                        </a:rPr>
                        <a:t>Manager-tin-bds-1</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tin bất động sản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tin bất động sản hỗ trợ duyệt cho admin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Manager-user-1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người dùng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người dùng hỗ trợ ban và xem thông tin chi tiết user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Manager-user-detail-1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người dùng chi tiết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trị viên có thể xem được những bài viết và dòng thời gian của user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Manager-User-Admin-1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quản trị viên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Set role cho các user lên quản trị viên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Manager-user-admin-2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quản trị viên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Khi chọn thêm Admin chỉ hiện những user chưa hiển thị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5887047"/>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Manager-user-admin-3</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quản trị viên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Fail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Khi ấn hủy quyền chưa hiện thông báo</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511495224"/>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Manager-Price-Vip-1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giá vip</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giá vip cho quản trị viên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4276946"/>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Add-Money-Manual-1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Nạp tiền user thủ công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dirty="0" err="1">
                          <a:effectLst/>
                          <a:latin typeface="Calibri" panose="020F0502020204030204" pitchFamily="34" charset="0"/>
                          <a:ea typeface="Calibri" panose="020F0502020204030204" pitchFamily="34" charset="0"/>
                          <a:cs typeface="Mangal" panose="02040503050203030202" pitchFamily="18" charset="0"/>
                        </a:rPr>
                        <a:t>Chức</a:t>
                      </a:r>
                      <a:r>
                        <a:rPr lang="vi-VN" sz="1100" dirty="0">
                          <a:effectLst/>
                          <a:latin typeface="Calibri" panose="020F0502020204030204" pitchFamily="34" charset="0"/>
                          <a:ea typeface="Calibri" panose="020F0502020204030204" pitchFamily="34" charset="0"/>
                          <a:cs typeface="Mangal" panose="02040503050203030202" pitchFamily="18" charset="0"/>
                        </a:rPr>
                        <a:t> năng </a:t>
                      </a:r>
                      <a:r>
                        <a:rPr lang="vi-VN" sz="1100" dirty="0" err="1">
                          <a:effectLst/>
                          <a:latin typeface="Calibri" panose="020F0502020204030204" pitchFamily="34" charset="0"/>
                          <a:ea typeface="Calibri" panose="020F0502020204030204" pitchFamily="34" charset="0"/>
                          <a:cs typeface="Mangal" panose="02040503050203030202" pitchFamily="18" charset="0"/>
                        </a:rPr>
                        <a:t>nạp</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tiền</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thủ</a:t>
                      </a:r>
                      <a:r>
                        <a:rPr lang="vi-VN" sz="1100" dirty="0">
                          <a:effectLst/>
                          <a:latin typeface="Calibri" panose="020F0502020204030204" pitchFamily="34" charset="0"/>
                          <a:ea typeface="Calibri" panose="020F0502020204030204" pitchFamily="34" charset="0"/>
                          <a:cs typeface="Mangal" panose="02040503050203030202" pitchFamily="18" charset="0"/>
                        </a:rPr>
                        <a:t> công cho </a:t>
                      </a:r>
                      <a:r>
                        <a:rPr lang="vi-VN" sz="1100" dirty="0" err="1">
                          <a:effectLst/>
                          <a:latin typeface="Calibri" panose="020F0502020204030204" pitchFamily="34" charset="0"/>
                          <a:ea typeface="Calibri" panose="020F0502020204030204" pitchFamily="34" charset="0"/>
                          <a:cs typeface="Mangal" panose="02040503050203030202" pitchFamily="18" charset="0"/>
                        </a:rPr>
                        <a:t>user</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88759994"/>
                  </a:ext>
                </a:extLst>
              </a:tr>
            </a:tbl>
          </a:graphicData>
        </a:graphic>
      </p:graphicFrame>
      <p:graphicFrame>
        <p:nvGraphicFramePr>
          <p:cNvPr id="8" name="Bảng 7">
            <a:extLst>
              <a:ext uri="{FF2B5EF4-FFF2-40B4-BE49-F238E27FC236}">
                <a16:creationId xmlns:a16="http://schemas.microsoft.com/office/drawing/2014/main" id="{605A4E41-CBF9-4583-83B7-60298BE198B9}"/>
              </a:ext>
            </a:extLst>
          </p:cNvPr>
          <p:cNvGraphicFramePr>
            <a:graphicFrameLocks noGrp="1"/>
          </p:cNvGraphicFramePr>
          <p:nvPr>
            <p:extLst>
              <p:ext uri="{D42A27DB-BD31-4B8C-83A1-F6EECF244321}">
                <p14:modId xmlns:p14="http://schemas.microsoft.com/office/powerpoint/2010/main" val="1473573942"/>
              </p:ext>
            </p:extLst>
          </p:nvPr>
        </p:nvGraphicFramePr>
        <p:xfrm>
          <a:off x="-2836572" y="10898509"/>
          <a:ext cx="11134799" cy="3609969"/>
        </p:xfrm>
        <a:graphic>
          <a:graphicData uri="http://schemas.openxmlformats.org/drawingml/2006/table">
            <a:tbl>
              <a:tblPr firstRow="1" firstCol="1" bandRow="1">
                <a:tableStyleId>{2A488322-F2BA-4B5B-9748-0D474271808F}</a:tableStyleId>
              </a:tblPr>
              <a:tblGrid>
                <a:gridCol w="1978325">
                  <a:extLst>
                    <a:ext uri="{9D8B030D-6E8A-4147-A177-3AD203B41FA5}">
                      <a16:colId xmlns:a16="http://schemas.microsoft.com/office/drawing/2014/main" val="1273337208"/>
                    </a:ext>
                  </a:extLst>
                </a:gridCol>
                <a:gridCol w="1896521">
                  <a:extLst>
                    <a:ext uri="{9D8B030D-6E8A-4147-A177-3AD203B41FA5}">
                      <a16:colId xmlns:a16="http://schemas.microsoft.com/office/drawing/2014/main" val="4214394002"/>
                    </a:ext>
                  </a:extLst>
                </a:gridCol>
                <a:gridCol w="859999">
                  <a:extLst>
                    <a:ext uri="{9D8B030D-6E8A-4147-A177-3AD203B41FA5}">
                      <a16:colId xmlns:a16="http://schemas.microsoft.com/office/drawing/2014/main" val="2550667993"/>
                    </a:ext>
                  </a:extLst>
                </a:gridCol>
                <a:gridCol w="1080651">
                  <a:extLst>
                    <a:ext uri="{9D8B030D-6E8A-4147-A177-3AD203B41FA5}">
                      <a16:colId xmlns:a16="http://schemas.microsoft.com/office/drawing/2014/main" val="3073059839"/>
                    </a:ext>
                  </a:extLst>
                </a:gridCol>
                <a:gridCol w="1031140">
                  <a:extLst>
                    <a:ext uri="{9D8B030D-6E8A-4147-A177-3AD203B41FA5}">
                      <a16:colId xmlns:a16="http://schemas.microsoft.com/office/drawing/2014/main" val="3964136042"/>
                    </a:ext>
                  </a:extLst>
                </a:gridCol>
                <a:gridCol w="4288163">
                  <a:extLst>
                    <a:ext uri="{9D8B030D-6E8A-4147-A177-3AD203B41FA5}">
                      <a16:colId xmlns:a16="http://schemas.microsoft.com/office/drawing/2014/main" val="3361049867"/>
                    </a:ext>
                  </a:extLst>
                </a:gridCol>
              </a:tblGrid>
              <a:tr h="674703">
                <a:tc>
                  <a:txBody>
                    <a:bodyPr/>
                    <a:lstStyle/>
                    <a:p>
                      <a:pPr algn="ctr">
                        <a:lnSpc>
                          <a:spcPct val="115000"/>
                        </a:lnSpc>
                        <a:spcAft>
                          <a:spcPts val="1000"/>
                        </a:spcAft>
                      </a:pPr>
                      <a:r>
                        <a:rPr lang="en-US" sz="1000" dirty="0">
                          <a:effectLst/>
                        </a:rPr>
                        <a:t>ID</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Title</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Actual result</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Tested</a:t>
                      </a:r>
                    </a:p>
                    <a:p>
                      <a:pPr algn="ctr">
                        <a:lnSpc>
                          <a:spcPct val="115000"/>
                        </a:lnSpc>
                        <a:spcAft>
                          <a:spcPts val="1000"/>
                        </a:spcAft>
                      </a:pPr>
                      <a:r>
                        <a:rPr lang="en-US" sz="1000" dirty="0">
                          <a:effectLst/>
                        </a:rPr>
                        <a:t>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en-US" sz="1000" dirty="0">
                          <a:effectLst/>
                        </a:rPr>
                        <a:t>Fix by</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000" dirty="0" err="1">
                          <a:effectLst/>
                        </a:rPr>
                        <a:t>Detail</a:t>
                      </a:r>
                      <a:endParaRPr lang="en-US" sz="1000" dirty="0">
                        <a:effectLst/>
                        <a:latin typeface="Calibri" panose="020F0502020204030204" pitchFamily="34" charset="0"/>
                        <a:ea typeface="Calibri" panose="020F0502020204030204" pitchFamily="34" charset="0"/>
                        <a:cs typeface="Mangal" panose="02040503050203030202" pitchFamily="18" charset="0"/>
                      </a:endParaRPr>
                    </a:p>
                  </a:txBody>
                  <a:tcPr marL="60279" marR="60279"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153074608"/>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Add-Money-Manual-2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Nạp tiền user thủ công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Khi nạp tiền có đổ thông báo user về cho người dùng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1501719"/>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Manager-Content-For-Category-1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Nhập content cho danh mục thành phố</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Người dùng có thể nhập content cho user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66167974"/>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Manager-Email-1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thư đăng ký theo dõi bản tin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Cho phép quản trị viên xuất email và nhập list email để quản lý và gửi thư email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551225345"/>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Manager-Email-2</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Gửi thư đến email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fail</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Gửi thư thành công nhưng chưa có giao diện bài post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730008518"/>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Manager-banner-1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banner</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banner cho phép nhập vị trí ưu tiên và trạng thái ẩn hiện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78475452"/>
                  </a:ext>
                </a:extLst>
              </a:tr>
              <a:tr h="489211">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Manager-Notification-1</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Quản lý thông báo đến người dùng</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Pass</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Nguyên</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a:effectLst/>
                          <a:latin typeface="Calibri" panose="020F0502020204030204" pitchFamily="34" charset="0"/>
                          <a:ea typeface="Calibri" panose="020F0502020204030204" pitchFamily="34" charset="0"/>
                          <a:cs typeface="Mangal" panose="02040503050203030202" pitchFamily="18" charset="0"/>
                        </a:rPr>
                        <a:t> </a:t>
                      </a:r>
                      <a:endParaRPr lang="en-US" sz="110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algn="ctr">
                        <a:lnSpc>
                          <a:spcPct val="115000"/>
                        </a:lnSpc>
                        <a:spcAft>
                          <a:spcPts val="1000"/>
                        </a:spcAft>
                      </a:pPr>
                      <a:r>
                        <a:rPr lang="vi-VN" sz="1100" dirty="0" err="1">
                          <a:effectLst/>
                          <a:latin typeface="Calibri" panose="020F0502020204030204" pitchFamily="34" charset="0"/>
                          <a:ea typeface="Calibri" panose="020F0502020204030204" pitchFamily="34" charset="0"/>
                          <a:cs typeface="Mangal" panose="02040503050203030202" pitchFamily="18" charset="0"/>
                        </a:rPr>
                        <a:t>Tạo</a:t>
                      </a:r>
                      <a:r>
                        <a:rPr lang="vi-VN" sz="1100" dirty="0">
                          <a:effectLst/>
                          <a:latin typeface="Calibri" panose="020F0502020204030204" pitchFamily="34" charset="0"/>
                          <a:ea typeface="Calibri" panose="020F0502020204030204" pitchFamily="34" charset="0"/>
                          <a:cs typeface="Mangal" panose="02040503050203030202" pitchFamily="18" charset="0"/>
                        </a:rPr>
                        <a:t> thông </a:t>
                      </a:r>
                      <a:r>
                        <a:rPr lang="vi-VN" sz="1100" dirty="0" err="1">
                          <a:effectLst/>
                          <a:latin typeface="Calibri" panose="020F0502020204030204" pitchFamily="34" charset="0"/>
                          <a:ea typeface="Calibri" panose="020F0502020204030204" pitchFamily="34" charset="0"/>
                          <a:cs typeface="Mangal" panose="02040503050203030202" pitchFamily="18" charset="0"/>
                        </a:rPr>
                        <a:t>báo</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hiển</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thị</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hiển</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thị</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đến</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người</a:t>
                      </a:r>
                      <a:r>
                        <a:rPr lang="vi-VN" sz="1100" dirty="0">
                          <a:effectLst/>
                          <a:latin typeface="Calibri" panose="020F0502020204030204" pitchFamily="34" charset="0"/>
                          <a:ea typeface="Calibri" panose="020F0502020204030204" pitchFamily="34" charset="0"/>
                          <a:cs typeface="Mangal" panose="02040503050203030202" pitchFamily="18" charset="0"/>
                        </a:rPr>
                        <a:t> </a:t>
                      </a:r>
                      <a:r>
                        <a:rPr lang="vi-VN" sz="1100" dirty="0" err="1">
                          <a:effectLst/>
                          <a:latin typeface="Calibri" panose="020F0502020204030204" pitchFamily="34" charset="0"/>
                          <a:ea typeface="Calibri" panose="020F0502020204030204" pitchFamily="34" charset="0"/>
                          <a:cs typeface="Mangal" panose="02040503050203030202" pitchFamily="18" charset="0"/>
                        </a:rPr>
                        <a:t>dùng</a:t>
                      </a:r>
                      <a:endParaRPr lang="en-US" sz="1100" dirty="0">
                        <a:effectLst/>
                        <a:latin typeface="Calibri" panose="020F0502020204030204" pitchFamily="34" charset="0"/>
                        <a:ea typeface="Calibri" panose="020F0502020204030204" pitchFamily="34" charset="0"/>
                        <a:cs typeface="Mangal" panose="02040503050203030202" pitchFamily="18" charset="0"/>
                      </a:endParaRPr>
                    </a:p>
                  </a:txBody>
                  <a:tcPr marL="68580" marR="68580" marT="0" marB="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35887047"/>
                  </a:ext>
                </a:extLst>
              </a:tr>
            </a:tbl>
          </a:graphicData>
        </a:graphic>
      </p:graphicFrame>
    </p:spTree>
    <p:extLst>
      <p:ext uri="{BB962C8B-B14F-4D97-AF65-F5344CB8AC3E}">
        <p14:creationId xmlns:p14="http://schemas.microsoft.com/office/powerpoint/2010/main" val="4248591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77877 0.06898 L 3.75E-6 4.44444E-6 " pathEditMode="relative" rAng="0" ptsTypes="AA">
                                      <p:cBhvr>
                                        <p:cTn id="6" dur="2000" fill="hold"/>
                                        <p:tgtEl>
                                          <p:spTgt spid="2"/>
                                        </p:tgtEl>
                                        <p:attrNameLst>
                                          <p:attrName>ppt_x</p:attrName>
                                          <p:attrName>ppt_y</p:attrName>
                                        </p:attrNameLst>
                                      </p:cBhvr>
                                      <p:rCtr x="-38958" y="-338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4.81481E-6 L -0.00664 0.84074 " pathEditMode="relative" rAng="0" ptsTypes="AA">
                                      <p:cBhvr>
                                        <p:cTn id="10" dur="2000" fill="hold"/>
                                        <p:tgtEl>
                                          <p:spTgt spid="2"/>
                                        </p:tgtEl>
                                        <p:attrNameLst>
                                          <p:attrName>ppt_x</p:attrName>
                                          <p:attrName>ppt_y</p:attrName>
                                        </p:attrNameLst>
                                      </p:cBhvr>
                                      <p:rCtr x="-339" y="42037"/>
                                    </p:animMotion>
                                  </p:childTnLst>
                                </p:cTn>
                              </p:par>
                            </p:childTnLst>
                          </p:cTn>
                        </p:par>
                        <p:par>
                          <p:cTn id="11" fill="hold">
                            <p:stCondLst>
                              <p:cond delay="2000"/>
                            </p:stCondLst>
                            <p:childTnLst>
                              <p:par>
                                <p:cTn id="12" presetID="42" presetClass="path" presetSubtype="0" accel="50000" decel="50000" fill="hold" nodeType="afterEffect">
                                  <p:stCondLst>
                                    <p:cond delay="0"/>
                                  </p:stCondLst>
                                  <p:childTnLst>
                                    <p:animMotion origin="layout" path="M -0.71901 0.22801 L -1.49636 0.22708 " pathEditMode="relative" rAng="0" ptsTypes="AA">
                                      <p:cBhvr>
                                        <p:cTn id="13" dur="2000" fill="hold"/>
                                        <p:tgtEl>
                                          <p:spTgt spid="4"/>
                                        </p:tgtEl>
                                        <p:attrNameLst>
                                          <p:attrName>ppt_x</p:attrName>
                                          <p:attrName>ppt_y</p:attrName>
                                        </p:attrNameLst>
                                      </p:cBhvr>
                                      <p:rCtr x="-38867" y="-46"/>
                                    </p:animMotion>
                                  </p:childTnLst>
                                </p:cTn>
                              </p:par>
                            </p:childTnLst>
                          </p:cTn>
                        </p:par>
                      </p:childTnLst>
                    </p:cTn>
                  </p:par>
                  <p:par>
                    <p:cTn id="14" fill="hold">
                      <p:stCondLst>
                        <p:cond delay="indefinite"/>
                      </p:stCondLst>
                      <p:childTnLst>
                        <p:par>
                          <p:cTn id="15" fill="hold">
                            <p:stCondLst>
                              <p:cond delay="0"/>
                            </p:stCondLst>
                            <p:childTnLst>
                              <p:par>
                                <p:cTn id="16" presetID="2" presetClass="exit" presetSubtype="4" fill="hold" nodeType="clickEffect">
                                  <p:stCondLst>
                                    <p:cond delay="0"/>
                                  </p:stCondLst>
                                  <p:childTnLst>
                                    <p:anim calcmode="lin" valueType="num">
                                      <p:cBhvr additive="base">
                                        <p:cTn id="17" dur="500"/>
                                        <p:tgtEl>
                                          <p:spTgt spid="4"/>
                                        </p:tgtEl>
                                        <p:attrNameLst>
                                          <p:attrName>ppt_x</p:attrName>
                                        </p:attrNameLst>
                                      </p:cBhvr>
                                      <p:tavLst>
                                        <p:tav tm="0">
                                          <p:val>
                                            <p:strVal val="ppt_x"/>
                                          </p:val>
                                        </p:tav>
                                        <p:tav tm="100000">
                                          <p:val>
                                            <p:strVal val="ppt_x"/>
                                          </p:val>
                                        </p:tav>
                                      </p:tavLst>
                                    </p:anim>
                                    <p:anim calcmode="lin" valueType="num">
                                      <p:cBhvr additive="base">
                                        <p:cTn id="18" dur="500"/>
                                        <p:tgtEl>
                                          <p:spTgt spid="4"/>
                                        </p:tgtEl>
                                        <p:attrNameLst>
                                          <p:attrName>ppt_y</p:attrName>
                                        </p:attrNameLst>
                                      </p:cBhvr>
                                      <p:tavLst>
                                        <p:tav tm="0">
                                          <p:val>
                                            <p:strVal val="ppt_y"/>
                                          </p:val>
                                        </p:tav>
                                        <p:tav tm="100000">
                                          <p:val>
                                            <p:strVal val="1+ppt_h/2"/>
                                          </p:val>
                                        </p:tav>
                                      </p:tavLst>
                                    </p:anim>
                                    <p:set>
                                      <p:cBhvr>
                                        <p:cTn id="19" dur="1" fill="hold">
                                          <p:stCondLst>
                                            <p:cond delay="499"/>
                                          </p:stCondLst>
                                        </p:cTn>
                                        <p:tgtEl>
                                          <p:spTgt spid="4"/>
                                        </p:tgtEl>
                                        <p:attrNameLst>
                                          <p:attrName>style.visibility</p:attrName>
                                        </p:attrNameLst>
                                      </p:cBhvr>
                                      <p:to>
                                        <p:strVal val="hidden"/>
                                      </p:to>
                                    </p:set>
                                  </p:childTnLst>
                                </p:cTn>
                              </p:par>
                            </p:childTnLst>
                          </p:cTn>
                        </p:par>
                        <p:par>
                          <p:cTn id="20" fill="hold">
                            <p:stCondLst>
                              <p:cond delay="500"/>
                            </p:stCondLst>
                            <p:childTnLst>
                              <p:par>
                                <p:cTn id="21" presetID="42" presetClass="path" presetSubtype="0" accel="50000" decel="50000" fill="hold" nodeType="afterEffect">
                                  <p:stCondLst>
                                    <p:cond delay="0"/>
                                  </p:stCondLst>
                                  <p:childTnLst>
                                    <p:animMotion origin="layout" path="M 0.95651 1.21829 L 0.17682 1.21736 " pathEditMode="relative" rAng="0" ptsTypes="AA">
                                      <p:cBhvr>
                                        <p:cTn id="22" dur="2000" fill="hold"/>
                                        <p:tgtEl>
                                          <p:spTgt spid="5"/>
                                        </p:tgtEl>
                                        <p:attrNameLst>
                                          <p:attrName>ppt_x</p:attrName>
                                          <p:attrName>ppt_y</p:attrName>
                                        </p:attrNameLst>
                                      </p:cBhvr>
                                      <p:rCtr x="-38984" y="-46"/>
                                    </p:animMotion>
                                  </p:childTnLst>
                                </p:cTn>
                              </p:par>
                            </p:childTnLst>
                          </p:cTn>
                        </p:par>
                      </p:childTnLst>
                    </p:cTn>
                  </p:par>
                  <p:par>
                    <p:cTn id="23" fill="hold">
                      <p:stCondLst>
                        <p:cond delay="indefinite"/>
                      </p:stCondLst>
                      <p:childTnLst>
                        <p:par>
                          <p:cTn id="24" fill="hold">
                            <p:stCondLst>
                              <p:cond delay="0"/>
                            </p:stCondLst>
                            <p:childTnLst>
                              <p:par>
                                <p:cTn id="25" presetID="2" presetClass="exit" presetSubtype="4" fill="hold" nodeType="clickEffect">
                                  <p:stCondLst>
                                    <p:cond delay="0"/>
                                  </p:stCondLst>
                                  <p:childTnLst>
                                    <p:anim calcmode="lin" valueType="num">
                                      <p:cBhvr additive="base">
                                        <p:cTn id="26" dur="500"/>
                                        <p:tgtEl>
                                          <p:spTgt spid="5"/>
                                        </p:tgtEl>
                                        <p:attrNameLst>
                                          <p:attrName>ppt_x</p:attrName>
                                        </p:attrNameLst>
                                      </p:cBhvr>
                                      <p:tavLst>
                                        <p:tav tm="0">
                                          <p:val>
                                            <p:strVal val="ppt_x"/>
                                          </p:val>
                                        </p:tav>
                                        <p:tav tm="100000">
                                          <p:val>
                                            <p:strVal val="ppt_x"/>
                                          </p:val>
                                        </p:tav>
                                      </p:tavLst>
                                    </p:anim>
                                    <p:anim calcmode="lin" valueType="num">
                                      <p:cBhvr additive="base">
                                        <p:cTn id="27" dur="500"/>
                                        <p:tgtEl>
                                          <p:spTgt spid="5"/>
                                        </p:tgtEl>
                                        <p:attrNameLst>
                                          <p:attrName>ppt_y</p:attrName>
                                        </p:attrNameLst>
                                      </p:cBhvr>
                                      <p:tavLst>
                                        <p:tav tm="0">
                                          <p:val>
                                            <p:strVal val="ppt_y"/>
                                          </p:val>
                                        </p:tav>
                                        <p:tav tm="100000">
                                          <p:val>
                                            <p:strVal val="1+ppt_h/2"/>
                                          </p:val>
                                        </p:tav>
                                      </p:tavLst>
                                    </p:anim>
                                    <p:set>
                                      <p:cBhvr>
                                        <p:cTn id="28" dur="1" fill="hold">
                                          <p:stCondLst>
                                            <p:cond delay="499"/>
                                          </p:stCondLst>
                                        </p:cTn>
                                        <p:tgtEl>
                                          <p:spTgt spid="5"/>
                                        </p:tgtEl>
                                        <p:attrNameLst>
                                          <p:attrName>style.visibility</p:attrName>
                                        </p:attrNameLst>
                                      </p:cBhvr>
                                      <p:to>
                                        <p:strVal val="hidden"/>
                                      </p:to>
                                    </p:set>
                                  </p:childTnLst>
                                </p:cTn>
                              </p:par>
                            </p:childTnLst>
                          </p:cTn>
                        </p:par>
                        <p:par>
                          <p:cTn id="29" fill="hold">
                            <p:stCondLst>
                              <p:cond delay="500"/>
                            </p:stCondLst>
                            <p:childTnLst>
                              <p:par>
                                <p:cTn id="30" presetID="42" presetClass="path" presetSubtype="0" accel="50000" decel="50000" fill="hold" nodeType="afterEffect">
                                  <p:stCondLst>
                                    <p:cond delay="0"/>
                                  </p:stCondLst>
                                  <p:childTnLst>
                                    <p:animMotion origin="layout" path="M -0.1595 1.24028 L -0.94609 1.20602 " pathEditMode="relative" rAng="0" ptsTypes="AA">
                                      <p:cBhvr>
                                        <p:cTn id="31" dur="2000" fill="hold"/>
                                        <p:tgtEl>
                                          <p:spTgt spid="6"/>
                                        </p:tgtEl>
                                        <p:attrNameLst>
                                          <p:attrName>ppt_x</p:attrName>
                                          <p:attrName>ppt_y</p:attrName>
                                        </p:attrNameLst>
                                      </p:cBhvr>
                                      <p:rCtr x="-39336" y="-1713"/>
                                    </p:animMotion>
                                  </p:childTnLst>
                                </p:cTn>
                              </p:par>
                            </p:childTnLst>
                          </p:cTn>
                        </p:par>
                      </p:childTnLst>
                    </p:cTn>
                  </p:par>
                  <p:par>
                    <p:cTn id="32" fill="hold">
                      <p:stCondLst>
                        <p:cond delay="indefinite"/>
                      </p:stCondLst>
                      <p:childTnLst>
                        <p:par>
                          <p:cTn id="33" fill="hold">
                            <p:stCondLst>
                              <p:cond delay="0"/>
                            </p:stCondLst>
                            <p:childTnLst>
                              <p:par>
                                <p:cTn id="34" presetID="2" presetClass="exit" presetSubtype="4" fill="hold" nodeType="clickEffect">
                                  <p:stCondLst>
                                    <p:cond delay="0"/>
                                  </p:stCondLst>
                                  <p:childTnLst>
                                    <p:anim calcmode="lin" valueType="num">
                                      <p:cBhvr additive="base">
                                        <p:cTn id="35" dur="500"/>
                                        <p:tgtEl>
                                          <p:spTgt spid="6"/>
                                        </p:tgtEl>
                                        <p:attrNameLst>
                                          <p:attrName>ppt_x</p:attrName>
                                        </p:attrNameLst>
                                      </p:cBhvr>
                                      <p:tavLst>
                                        <p:tav tm="0">
                                          <p:val>
                                            <p:strVal val="ppt_x"/>
                                          </p:val>
                                        </p:tav>
                                        <p:tav tm="100000">
                                          <p:val>
                                            <p:strVal val="ppt_x"/>
                                          </p:val>
                                        </p:tav>
                                      </p:tavLst>
                                    </p:anim>
                                    <p:anim calcmode="lin" valueType="num">
                                      <p:cBhvr additive="base">
                                        <p:cTn id="36" dur="500"/>
                                        <p:tgtEl>
                                          <p:spTgt spid="6"/>
                                        </p:tgtEl>
                                        <p:attrNameLst>
                                          <p:attrName>ppt_y</p:attrName>
                                        </p:attrNameLst>
                                      </p:cBhvr>
                                      <p:tavLst>
                                        <p:tav tm="0">
                                          <p:val>
                                            <p:strVal val="ppt_y"/>
                                          </p:val>
                                        </p:tav>
                                        <p:tav tm="100000">
                                          <p:val>
                                            <p:strVal val="1+ppt_h/2"/>
                                          </p:val>
                                        </p:tav>
                                      </p:tavLst>
                                    </p:anim>
                                    <p:set>
                                      <p:cBhvr>
                                        <p:cTn id="37" dur="1" fill="hold">
                                          <p:stCondLst>
                                            <p:cond delay="499"/>
                                          </p:stCondLst>
                                        </p:cTn>
                                        <p:tgtEl>
                                          <p:spTgt spid="6"/>
                                        </p:tgtEl>
                                        <p:attrNameLst>
                                          <p:attrName>style.visibility</p:attrName>
                                        </p:attrNameLst>
                                      </p:cBhvr>
                                      <p:to>
                                        <p:strVal val="hidden"/>
                                      </p:to>
                                    </p:set>
                                  </p:childTnLst>
                                </p:cTn>
                              </p:par>
                            </p:childTnLst>
                          </p:cTn>
                        </p:par>
                        <p:par>
                          <p:cTn id="38" fill="hold">
                            <p:stCondLst>
                              <p:cond delay="500"/>
                            </p:stCondLst>
                            <p:childTnLst>
                              <p:par>
                                <p:cTn id="39" presetID="42" presetClass="path" presetSubtype="0" accel="50000" decel="50000" fill="hold" nodeType="afterEffect">
                                  <p:stCondLst>
                                    <p:cond delay="0"/>
                                  </p:stCondLst>
                                  <p:childTnLst>
                                    <p:animMotion origin="layout" path="M 0.07461 -1.2125 L -0.7099 -1.21782 " pathEditMode="relative" rAng="0" ptsTypes="AA">
                                      <p:cBhvr>
                                        <p:cTn id="40" dur="2000" fill="hold"/>
                                        <p:tgtEl>
                                          <p:spTgt spid="7"/>
                                        </p:tgtEl>
                                        <p:attrNameLst>
                                          <p:attrName>ppt_x</p:attrName>
                                          <p:attrName>ppt_y</p:attrName>
                                        </p:attrNameLst>
                                      </p:cBhvr>
                                      <p:rCtr x="-39232" y="-278"/>
                                    </p:animMotion>
                                  </p:childTnLst>
                                </p:cTn>
                              </p:par>
                            </p:childTnLst>
                          </p:cTn>
                        </p:par>
                      </p:childTnLst>
                    </p:cTn>
                  </p:par>
                  <p:par>
                    <p:cTn id="41" fill="hold">
                      <p:stCondLst>
                        <p:cond delay="indefinite"/>
                      </p:stCondLst>
                      <p:childTnLst>
                        <p:par>
                          <p:cTn id="42" fill="hold">
                            <p:stCondLst>
                              <p:cond delay="0"/>
                            </p:stCondLst>
                            <p:childTnLst>
                              <p:par>
                                <p:cTn id="43" presetID="2" presetClass="exit" presetSubtype="4" fill="hold" nodeType="clickEffect">
                                  <p:stCondLst>
                                    <p:cond delay="0"/>
                                  </p:stCondLst>
                                  <p:childTnLst>
                                    <p:anim calcmode="lin" valueType="num">
                                      <p:cBhvr additive="base">
                                        <p:cTn id="44" dur="500"/>
                                        <p:tgtEl>
                                          <p:spTgt spid="7"/>
                                        </p:tgtEl>
                                        <p:attrNameLst>
                                          <p:attrName>ppt_x</p:attrName>
                                        </p:attrNameLst>
                                      </p:cBhvr>
                                      <p:tavLst>
                                        <p:tav tm="0">
                                          <p:val>
                                            <p:strVal val="ppt_x"/>
                                          </p:val>
                                        </p:tav>
                                        <p:tav tm="100000">
                                          <p:val>
                                            <p:strVal val="ppt_x"/>
                                          </p:val>
                                        </p:tav>
                                      </p:tavLst>
                                    </p:anim>
                                    <p:anim calcmode="lin" valueType="num">
                                      <p:cBhvr additive="base">
                                        <p:cTn id="45" dur="500"/>
                                        <p:tgtEl>
                                          <p:spTgt spid="7"/>
                                        </p:tgtEl>
                                        <p:attrNameLst>
                                          <p:attrName>ppt_y</p:attrName>
                                        </p:attrNameLst>
                                      </p:cBhvr>
                                      <p:tavLst>
                                        <p:tav tm="0">
                                          <p:val>
                                            <p:strVal val="ppt_y"/>
                                          </p:val>
                                        </p:tav>
                                        <p:tav tm="100000">
                                          <p:val>
                                            <p:strVal val="1+ppt_h/2"/>
                                          </p:val>
                                        </p:tav>
                                      </p:tavLst>
                                    </p:anim>
                                    <p:set>
                                      <p:cBhvr>
                                        <p:cTn id="46" dur="1" fill="hold">
                                          <p:stCondLst>
                                            <p:cond delay="499"/>
                                          </p:stCondLst>
                                        </p:cTn>
                                        <p:tgtEl>
                                          <p:spTgt spid="7"/>
                                        </p:tgtEl>
                                        <p:attrNameLst>
                                          <p:attrName>style.visibility</p:attrName>
                                        </p:attrNameLst>
                                      </p:cBhvr>
                                      <p:to>
                                        <p:strVal val="hidden"/>
                                      </p:to>
                                    </p:set>
                                  </p:childTnLst>
                                </p:cTn>
                              </p:par>
                            </p:childTnLst>
                          </p:cTn>
                        </p:par>
                        <p:par>
                          <p:cTn id="47" fill="hold">
                            <p:stCondLst>
                              <p:cond delay="500"/>
                            </p:stCondLst>
                            <p:childTnLst>
                              <p:par>
                                <p:cTn id="48" presetID="42" presetClass="path" presetSubtype="0" accel="50000" decel="50000" fill="hold" nodeType="afterEffect">
                                  <p:stCondLst>
                                    <p:cond delay="0"/>
                                  </p:stCondLst>
                                  <p:childTnLst>
                                    <p:animMotion origin="layout" path="M 1.07552 -1.27384 L 0.29583 -1.31134 " pathEditMode="relative" rAng="0" ptsTypes="AA">
                                      <p:cBhvr>
                                        <p:cTn id="49" dur="2000" fill="hold"/>
                                        <p:tgtEl>
                                          <p:spTgt spid="8"/>
                                        </p:tgtEl>
                                        <p:attrNameLst>
                                          <p:attrName>ppt_x</p:attrName>
                                          <p:attrName>ppt_y</p:attrName>
                                        </p:attrNameLst>
                                      </p:cBhvr>
                                      <p:rCtr x="-38984" y="-1875"/>
                                    </p:animMotion>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nodeType="clickEffect">
                                  <p:stCondLst>
                                    <p:cond delay="0"/>
                                  </p:stCondLst>
                                  <p:childTnLst>
                                    <p:anim calcmode="lin" valueType="num">
                                      <p:cBhvr additive="base">
                                        <p:cTn id="53" dur="500"/>
                                        <p:tgtEl>
                                          <p:spTgt spid="8"/>
                                        </p:tgtEl>
                                        <p:attrNameLst>
                                          <p:attrName>ppt_x</p:attrName>
                                        </p:attrNameLst>
                                      </p:cBhvr>
                                      <p:tavLst>
                                        <p:tav tm="0">
                                          <p:val>
                                            <p:strVal val="ppt_x"/>
                                          </p:val>
                                        </p:tav>
                                        <p:tav tm="100000">
                                          <p:val>
                                            <p:strVal val="ppt_x"/>
                                          </p:val>
                                        </p:tav>
                                      </p:tavLst>
                                    </p:anim>
                                    <p:anim calcmode="lin" valueType="num">
                                      <p:cBhvr additive="base">
                                        <p:cTn id="54" dur="500"/>
                                        <p:tgtEl>
                                          <p:spTgt spid="8"/>
                                        </p:tgtEl>
                                        <p:attrNameLst>
                                          <p:attrName>ppt_y</p:attrName>
                                        </p:attrNameLst>
                                      </p:cBhvr>
                                      <p:tavLst>
                                        <p:tav tm="0">
                                          <p:val>
                                            <p:strVal val="ppt_y"/>
                                          </p:val>
                                        </p:tav>
                                        <p:tav tm="100000">
                                          <p:val>
                                            <p:strVal val="1+ppt_h/2"/>
                                          </p:val>
                                        </p:tav>
                                      </p:tavLst>
                                    </p:anim>
                                    <p:set>
                                      <p:cBhvr>
                                        <p:cTn id="55"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TRIỂN KHAI</a:t>
            </a:r>
          </a:p>
        </p:txBody>
      </p:sp>
    </p:spTree>
    <p:extLst>
      <p:ext uri="{BB962C8B-B14F-4D97-AF65-F5344CB8AC3E}">
        <p14:creationId xmlns:p14="http://schemas.microsoft.com/office/powerpoint/2010/main" val="70736863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1554263"/>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Mua hosting trên Tino Host</a:t>
            </a: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7" name="Hình ảnh 70">
            <a:extLst>
              <a:ext uri="{FF2B5EF4-FFF2-40B4-BE49-F238E27FC236}">
                <a16:creationId xmlns:a16="http://schemas.microsoft.com/office/drawing/2014/main" id="{E7DF2C76-DF0B-435F-A7E8-DE2888CB562F}"/>
              </a:ext>
            </a:extLst>
          </p:cNvPr>
          <p:cNvPicPr/>
          <p:nvPr/>
        </p:nvPicPr>
        <p:blipFill rotWithShape="1">
          <a:blip r:embed="rId2"/>
          <a:srcRect l="2641" t="7556" r="3055" b="40922"/>
          <a:stretch/>
        </p:blipFill>
        <p:spPr>
          <a:xfrm>
            <a:off x="969594" y="1687810"/>
            <a:ext cx="10849770" cy="3935896"/>
          </a:xfrm>
          <a:prstGeom prst="rect">
            <a:avLst/>
          </a:prstGeom>
        </p:spPr>
      </p:pic>
    </p:spTree>
    <p:extLst>
      <p:ext uri="{BB962C8B-B14F-4D97-AF65-F5344CB8AC3E}">
        <p14:creationId xmlns:p14="http://schemas.microsoft.com/office/powerpoint/2010/main" val="18907822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4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1554263"/>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Mua domain Vifland.com</a:t>
            </a: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4" name="Hình ảnh 71">
            <a:extLst>
              <a:ext uri="{FF2B5EF4-FFF2-40B4-BE49-F238E27FC236}">
                <a16:creationId xmlns:a16="http://schemas.microsoft.com/office/drawing/2014/main" id="{9B983A82-207D-4340-B51A-0707818136B1}"/>
              </a:ext>
            </a:extLst>
          </p:cNvPr>
          <p:cNvPicPr/>
          <p:nvPr/>
        </p:nvPicPr>
        <p:blipFill rotWithShape="1">
          <a:blip r:embed="rId2"/>
          <a:srcRect l="11370" t="7464" r="14310" b="33868"/>
          <a:stretch/>
        </p:blipFill>
        <p:spPr>
          <a:xfrm>
            <a:off x="969594" y="1720848"/>
            <a:ext cx="10857672" cy="3416303"/>
          </a:xfrm>
          <a:prstGeom prst="rect">
            <a:avLst/>
          </a:prstGeom>
        </p:spPr>
      </p:pic>
    </p:spTree>
    <p:extLst>
      <p:ext uri="{BB962C8B-B14F-4D97-AF65-F5344CB8AC3E}">
        <p14:creationId xmlns:p14="http://schemas.microsoft.com/office/powerpoint/2010/main" val="29284777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1092598"/>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Gắn thông tin DNS host về domain </a:t>
            </a: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6" name="Hình ảnh 72">
            <a:extLst>
              <a:ext uri="{FF2B5EF4-FFF2-40B4-BE49-F238E27FC236}">
                <a16:creationId xmlns:a16="http://schemas.microsoft.com/office/drawing/2014/main" id="{C3915BA1-7430-428A-9BC5-F037C60C81AF}"/>
              </a:ext>
            </a:extLst>
          </p:cNvPr>
          <p:cNvPicPr/>
          <p:nvPr/>
        </p:nvPicPr>
        <p:blipFill rotWithShape="1">
          <a:blip r:embed="rId2"/>
          <a:srcRect l="11432" r="11432"/>
          <a:stretch/>
        </p:blipFill>
        <p:spPr>
          <a:xfrm>
            <a:off x="2505499" y="1316783"/>
            <a:ext cx="7181001" cy="4942459"/>
          </a:xfrm>
          <a:prstGeom prst="rect">
            <a:avLst/>
          </a:prstGeom>
        </p:spPr>
      </p:pic>
    </p:spTree>
    <p:extLst>
      <p:ext uri="{BB962C8B-B14F-4D97-AF65-F5344CB8AC3E}">
        <p14:creationId xmlns:p14="http://schemas.microsoft.com/office/powerpoint/2010/main" val="3531965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vi-VN" sz="2000" b="1">
                <a:ea typeface="Times New Roman" panose="02020603050405020304" pitchFamily="18" charset="0"/>
              </a:rPr>
              <a:t>Import cơ sở dữ liệu lên host</a:t>
            </a:r>
            <a:endParaRPr lang="vi-VN" sz="2000">
              <a:ea typeface="Times New Roman" panose="02020603050405020304" pitchFamily="18" charset="0"/>
            </a:endParaRPr>
          </a:p>
        </p:txBody>
      </p:sp>
      <p:pic>
        <p:nvPicPr>
          <p:cNvPr id="4" name="Hình ảnh 73">
            <a:extLst>
              <a:ext uri="{FF2B5EF4-FFF2-40B4-BE49-F238E27FC236}">
                <a16:creationId xmlns:a16="http://schemas.microsoft.com/office/drawing/2014/main" id="{E2109A98-C898-4E01-A55C-0BB1755D50A5}"/>
              </a:ext>
            </a:extLst>
          </p:cNvPr>
          <p:cNvPicPr/>
          <p:nvPr/>
        </p:nvPicPr>
        <p:blipFill rotWithShape="1">
          <a:blip r:embed="rId2"/>
          <a:srcRect t="7521" b="4483"/>
          <a:stretch/>
        </p:blipFill>
        <p:spPr>
          <a:xfrm>
            <a:off x="1470700" y="1272209"/>
            <a:ext cx="9571673" cy="4919869"/>
          </a:xfrm>
          <a:prstGeom prst="rect">
            <a:avLst/>
          </a:prstGeom>
        </p:spPr>
      </p:pic>
    </p:spTree>
    <p:extLst>
      <p:ext uri="{BB962C8B-B14F-4D97-AF65-F5344CB8AC3E}">
        <p14:creationId xmlns:p14="http://schemas.microsoft.com/office/powerpoint/2010/main" val="12281204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9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Sử dụng FileZilla để up source lên hosting</a:t>
            </a:r>
            <a:endParaRPr lang="vi-VN" sz="2000">
              <a:ea typeface="Times New Roman" panose="02020603050405020304" pitchFamily="18" charset="0"/>
            </a:endParaRPr>
          </a:p>
        </p:txBody>
      </p:sp>
      <p:pic>
        <p:nvPicPr>
          <p:cNvPr id="6" name="Hình ảnh 75">
            <a:extLst>
              <a:ext uri="{FF2B5EF4-FFF2-40B4-BE49-F238E27FC236}">
                <a16:creationId xmlns:a16="http://schemas.microsoft.com/office/drawing/2014/main" id="{B07D8910-AAD9-4BDC-977D-F2A2F46CFC62}"/>
              </a:ext>
            </a:extLst>
          </p:cNvPr>
          <p:cNvPicPr/>
          <p:nvPr/>
        </p:nvPicPr>
        <p:blipFill rotWithShape="1">
          <a:blip r:embed="rId2"/>
          <a:srcRect b="14254"/>
          <a:stretch/>
        </p:blipFill>
        <p:spPr>
          <a:xfrm>
            <a:off x="1807120" y="870903"/>
            <a:ext cx="8577760" cy="5661552"/>
          </a:xfrm>
          <a:prstGeom prst="rect">
            <a:avLst/>
          </a:prstGeom>
        </p:spPr>
      </p:pic>
    </p:spTree>
    <p:extLst>
      <p:ext uri="{BB962C8B-B14F-4D97-AF65-F5344CB8AC3E}">
        <p14:creationId xmlns:p14="http://schemas.microsoft.com/office/powerpoint/2010/main" val="3899345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Thành công upload website lên host</a:t>
            </a:r>
            <a:endParaRPr lang="vi-VN" sz="2000">
              <a:ea typeface="Times New Roman" panose="02020603050405020304" pitchFamily="18" charset="0"/>
            </a:endParaRPr>
          </a:p>
        </p:txBody>
      </p:sp>
      <p:pic>
        <p:nvPicPr>
          <p:cNvPr id="4" name="Hình ảnh 76">
            <a:extLst>
              <a:ext uri="{FF2B5EF4-FFF2-40B4-BE49-F238E27FC236}">
                <a16:creationId xmlns:a16="http://schemas.microsoft.com/office/drawing/2014/main" id="{B976A126-6B21-44AC-BE94-476C51FDAC98}"/>
              </a:ext>
            </a:extLst>
          </p:cNvPr>
          <p:cNvPicPr/>
          <p:nvPr/>
        </p:nvPicPr>
        <p:blipFill>
          <a:blip r:embed="rId2"/>
          <a:stretch>
            <a:fillRect/>
          </a:stretch>
        </p:blipFill>
        <p:spPr>
          <a:xfrm>
            <a:off x="1188627" y="1107012"/>
            <a:ext cx="9814745" cy="5184458"/>
          </a:xfrm>
          <a:prstGeom prst="rect">
            <a:avLst/>
          </a:prstGeom>
        </p:spPr>
      </p:pic>
    </p:spTree>
    <p:extLst>
      <p:ext uri="{BB962C8B-B14F-4D97-AF65-F5344CB8AC3E}">
        <p14:creationId xmlns:p14="http://schemas.microsoft.com/office/powerpoint/2010/main" val="205016465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1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KẾT LUẬN</a:t>
            </a:r>
          </a:p>
        </p:txBody>
      </p:sp>
    </p:spTree>
    <p:extLst>
      <p:ext uri="{BB962C8B-B14F-4D97-AF65-F5344CB8AC3E}">
        <p14:creationId xmlns:p14="http://schemas.microsoft.com/office/powerpoint/2010/main" val="19521387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grpSp>
        <p:nvGrpSpPr>
          <p:cNvPr id="27" name="Group 26">
            <a:extLst>
              <a:ext uri="{FF2B5EF4-FFF2-40B4-BE49-F238E27FC236}">
                <a16:creationId xmlns:a16="http://schemas.microsoft.com/office/drawing/2014/main" id="{525FC7A2-4AA7-4AD8-8938-94086A0A41E3}"/>
              </a:ext>
            </a:extLst>
          </p:cNvPr>
          <p:cNvGrpSpPr/>
          <p:nvPr/>
        </p:nvGrpSpPr>
        <p:grpSpPr>
          <a:xfrm rot="10800000">
            <a:off x="9160472" y="5692141"/>
            <a:ext cx="594360" cy="596646"/>
            <a:chOff x="857250" y="3954780"/>
            <a:chExt cx="990600" cy="994410"/>
          </a:xfrm>
        </p:grpSpPr>
        <p:cxnSp>
          <p:nvCxnSpPr>
            <p:cNvPr id="28" name="Straight Connector 27">
              <a:extLst>
                <a:ext uri="{FF2B5EF4-FFF2-40B4-BE49-F238E27FC236}">
                  <a16:creationId xmlns:a16="http://schemas.microsoft.com/office/drawing/2014/main" id="{C78EC9E5-5D58-40A3-A52A-A6BA5412FA40}"/>
                </a:ext>
              </a:extLst>
            </p:cNvPr>
            <p:cNvCxnSpPr/>
            <p:nvPr/>
          </p:nvCxnSpPr>
          <p:spPr>
            <a:xfrm flipV="1">
              <a:off x="857250" y="3954780"/>
              <a:ext cx="0" cy="9944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AE546FD-C8AA-4178-AB91-DDFC43A58C75}"/>
                </a:ext>
              </a:extLst>
            </p:cNvPr>
            <p:cNvCxnSpPr>
              <a:cxnSpLocks/>
            </p:cNvCxnSpPr>
            <p:nvPr/>
          </p:nvCxnSpPr>
          <p:spPr>
            <a:xfrm>
              <a:off x="857250" y="3954780"/>
              <a:ext cx="990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 name="Title 3">
            <a:extLst>
              <a:ext uri="{FF2B5EF4-FFF2-40B4-BE49-F238E27FC236}">
                <a16:creationId xmlns:a16="http://schemas.microsoft.com/office/drawing/2014/main" id="{08C957DF-3CC7-4A59-B814-DD4CED0E6659}"/>
              </a:ext>
            </a:extLst>
          </p:cNvPr>
          <p:cNvSpPr>
            <a:spLocks noGrp="1"/>
          </p:cNvSpPr>
          <p:nvPr>
            <p:ph type="title"/>
          </p:nvPr>
        </p:nvSpPr>
        <p:spPr>
          <a:xfrm>
            <a:off x="662479" y="126895"/>
            <a:ext cx="9152697" cy="787505"/>
          </a:xfrm>
        </p:spPr>
        <p:txBody>
          <a:bodyPr/>
          <a:lstStyle/>
          <a:p>
            <a:r>
              <a:rPr lang="en-US"/>
              <a:t>Giới Thiệu Dự Án</a:t>
            </a:r>
          </a:p>
        </p:txBody>
      </p:sp>
      <p:sp>
        <p:nvSpPr>
          <p:cNvPr id="5" name="TextBox 4">
            <a:extLst>
              <a:ext uri="{FF2B5EF4-FFF2-40B4-BE49-F238E27FC236}">
                <a16:creationId xmlns:a16="http://schemas.microsoft.com/office/drawing/2014/main" id="{776EFA52-91E9-4BC4-B6FC-394515445B3E}"/>
              </a:ext>
            </a:extLst>
          </p:cNvPr>
          <p:cNvSpPr txBox="1"/>
          <p:nvPr/>
        </p:nvSpPr>
        <p:spPr>
          <a:xfrm>
            <a:off x="662479" y="914400"/>
            <a:ext cx="1083583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ffectLst/>
                <a:ea typeface="Times New Roman" panose="02020603050405020304" pitchFamily="18" charset="0"/>
              </a:rPr>
              <a:t>Logo</a:t>
            </a:r>
            <a:endParaRPr lang="en-US">
              <a:effectLst/>
              <a:ea typeface="Times New Roman" panose="02020603050405020304" pitchFamily="18" charset="0"/>
            </a:endParaRPr>
          </a:p>
        </p:txBody>
      </p:sp>
      <p:pic>
        <p:nvPicPr>
          <p:cNvPr id="3" name="Picture 2">
            <a:extLst>
              <a:ext uri="{FF2B5EF4-FFF2-40B4-BE49-F238E27FC236}">
                <a16:creationId xmlns:a16="http://schemas.microsoft.com/office/drawing/2014/main" id="{DB271B90-2357-4738-947A-92802B328A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3533" y="1194435"/>
            <a:ext cx="6993730" cy="4469130"/>
          </a:xfrm>
          <a:prstGeom prst="rect">
            <a:avLst/>
          </a:prstGeom>
          <a:effectLst>
            <a:reflection blurRad="6350" stA="52000" endA="300" endPos="35000" dir="5400000" sy="-100000" algn="bl" rotWithShape="0"/>
          </a:effectLst>
        </p:spPr>
      </p:pic>
      <p:grpSp>
        <p:nvGrpSpPr>
          <p:cNvPr id="26" name="Group 25">
            <a:extLst>
              <a:ext uri="{FF2B5EF4-FFF2-40B4-BE49-F238E27FC236}">
                <a16:creationId xmlns:a16="http://schemas.microsoft.com/office/drawing/2014/main" id="{008F7731-D177-456F-9D78-3F86DD67D235}"/>
              </a:ext>
            </a:extLst>
          </p:cNvPr>
          <p:cNvGrpSpPr/>
          <p:nvPr/>
        </p:nvGrpSpPr>
        <p:grpSpPr>
          <a:xfrm>
            <a:off x="2583533" y="1222826"/>
            <a:ext cx="594360" cy="596646"/>
            <a:chOff x="857250" y="3954780"/>
            <a:chExt cx="990600" cy="994410"/>
          </a:xfrm>
        </p:grpSpPr>
        <p:cxnSp>
          <p:nvCxnSpPr>
            <p:cNvPr id="22" name="Straight Connector 21">
              <a:extLst>
                <a:ext uri="{FF2B5EF4-FFF2-40B4-BE49-F238E27FC236}">
                  <a16:creationId xmlns:a16="http://schemas.microsoft.com/office/drawing/2014/main" id="{B57A2F88-6E1A-4551-BA51-7FB93F6C0234}"/>
                </a:ext>
              </a:extLst>
            </p:cNvPr>
            <p:cNvCxnSpPr/>
            <p:nvPr/>
          </p:nvCxnSpPr>
          <p:spPr>
            <a:xfrm flipV="1">
              <a:off x="857250" y="3954780"/>
              <a:ext cx="0" cy="99441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788EE57-5182-4B25-B056-0D007EC86B05}"/>
                </a:ext>
              </a:extLst>
            </p:cNvPr>
            <p:cNvCxnSpPr>
              <a:cxnSpLocks/>
            </p:cNvCxnSpPr>
            <p:nvPr/>
          </p:nvCxnSpPr>
          <p:spPr>
            <a:xfrm>
              <a:off x="857250" y="3954780"/>
              <a:ext cx="990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30429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par>
                                <p:cTn id="8" presetID="10" presetClass="entr" presetSubtype="0" fill="hold" nodeType="withEffect">
                                  <p:stCondLst>
                                    <p:cond delay="100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nodeType="withEffect">
                                  <p:stCondLst>
                                    <p:cond delay="130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42" presetClass="entr" presetSubtype="0" fill="hold" nodeType="withEffect">
                                  <p:stCondLst>
                                    <p:cond delay="18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1000"/>
                                        <p:tgtEl>
                                          <p:spTgt spid="3"/>
                                        </p:tgtEl>
                                      </p:cBhvr>
                                    </p:animEffect>
                                    <p:anim calcmode="lin" valueType="num">
                                      <p:cBhvr>
                                        <p:cTn id="17" dur="1000" fill="hold"/>
                                        <p:tgtEl>
                                          <p:spTgt spid="3"/>
                                        </p:tgtEl>
                                        <p:attrNameLst>
                                          <p:attrName>ppt_x</p:attrName>
                                        </p:attrNameLst>
                                      </p:cBhvr>
                                      <p:tavLst>
                                        <p:tav tm="0">
                                          <p:val>
                                            <p:strVal val="#ppt_x"/>
                                          </p:val>
                                        </p:tav>
                                        <p:tav tm="100000">
                                          <p:val>
                                            <p:strVal val="#ppt_x"/>
                                          </p:val>
                                        </p:tav>
                                      </p:tavLst>
                                    </p:anim>
                                    <p:anim calcmode="lin" valueType="num">
                                      <p:cBhvr>
                                        <p:cTn id="18" dur="1000" fill="hold"/>
                                        <p:tgtEl>
                                          <p:spTgt spid="3"/>
                                        </p:tgtEl>
                                        <p:attrNameLst>
                                          <p:attrName>ppt_y</p:attrName>
                                        </p:attrNameLst>
                                      </p:cBhvr>
                                      <p:tavLst>
                                        <p:tav tm="0">
                                          <p:val>
                                            <p:strVal val="#ppt_y+.1"/>
                                          </p:val>
                                        </p:tav>
                                        <p:tav tm="100000">
                                          <p:val>
                                            <p:strVal val="#ppt_y"/>
                                          </p:val>
                                        </p:tav>
                                      </p:tavLst>
                                    </p:anim>
                                  </p:childTnLst>
                                </p:cTn>
                              </p:par>
                              <p:par>
                                <p:cTn id="19" presetID="2" presetClass="entr" presetSubtype="8" decel="5000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0-#ppt_w/2"/>
                                          </p:val>
                                        </p:tav>
                                        <p:tav tm="100000">
                                          <p:val>
                                            <p:strVal val="#ppt_x"/>
                                          </p:val>
                                        </p:tav>
                                      </p:tavLst>
                                    </p:anim>
                                    <p:anim calcmode="lin" valueType="num">
                                      <p:cBhvr additive="base">
                                        <p:cTn id="22" dur="500" fill="hold"/>
                                        <p:tgtEl>
                                          <p:spTgt spid="14"/>
                                        </p:tgtEl>
                                        <p:attrNameLst>
                                          <p:attrName>ppt_y</p:attrName>
                                        </p:attrNameLst>
                                      </p:cBhvr>
                                      <p:tavLst>
                                        <p:tav tm="0">
                                          <p:val>
                                            <p:strVal val="#ppt_y"/>
                                          </p:val>
                                        </p:tav>
                                        <p:tav tm="100000">
                                          <p:val>
                                            <p:strVal val="#ppt_y"/>
                                          </p:val>
                                        </p:tav>
                                      </p:tavLst>
                                    </p:anim>
                                  </p:childTnLst>
                                </p:cTn>
                              </p:par>
                              <p:par>
                                <p:cTn id="23" presetID="2" presetClass="entr" presetSubtype="8" decel="50000" fill="hold" nodeType="withEffect">
                                  <p:stCondLst>
                                    <p:cond delay="30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0-#ppt_w/2"/>
                                          </p:val>
                                        </p:tav>
                                        <p:tav tm="100000">
                                          <p:val>
                                            <p:strVal val="#ppt_x"/>
                                          </p:val>
                                        </p:tav>
                                      </p:tavLst>
                                    </p:anim>
                                    <p:anim calcmode="lin" valueType="num">
                                      <p:cBhvr additive="base">
                                        <p:cTn id="26" dur="500" fill="hold"/>
                                        <p:tgtEl>
                                          <p:spTgt spid="15"/>
                                        </p:tgtEl>
                                        <p:attrNameLst>
                                          <p:attrName>ppt_y</p:attrName>
                                        </p:attrNameLst>
                                      </p:cBhvr>
                                      <p:tavLst>
                                        <p:tav tm="0">
                                          <p:val>
                                            <p:strVal val="#ppt_y"/>
                                          </p:val>
                                        </p:tav>
                                        <p:tav tm="100000">
                                          <p:val>
                                            <p:strVal val="#ppt_y"/>
                                          </p:val>
                                        </p:tav>
                                      </p:tavLst>
                                    </p:anim>
                                  </p:childTnLst>
                                </p:cTn>
                              </p:par>
                              <p:par>
                                <p:cTn id="27" presetID="2" presetClass="entr" presetSubtype="8" decel="50000" fill="hold" nodeType="withEffect">
                                  <p:stCondLst>
                                    <p:cond delay="5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0-#ppt_w/2"/>
                                          </p:val>
                                        </p:tav>
                                        <p:tav tm="100000">
                                          <p:val>
                                            <p:strVal val="#ppt_x"/>
                                          </p:val>
                                        </p:tav>
                                      </p:tavLst>
                                    </p:anim>
                                    <p:anim calcmode="lin" valueType="num">
                                      <p:cBhvr additive="base">
                                        <p:cTn id="30"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4" name="Title 3">
            <a:extLst>
              <a:ext uri="{FF2B5EF4-FFF2-40B4-BE49-F238E27FC236}">
                <a16:creationId xmlns:a16="http://schemas.microsoft.com/office/drawing/2014/main" id="{08C957DF-3CC7-4A59-B814-DD4CED0E6659}"/>
              </a:ext>
            </a:extLst>
          </p:cNvPr>
          <p:cNvSpPr>
            <a:spLocks noGrp="1"/>
          </p:cNvSpPr>
          <p:nvPr>
            <p:ph type="title"/>
          </p:nvPr>
        </p:nvSpPr>
        <p:spPr>
          <a:xfrm>
            <a:off x="662479" y="126895"/>
            <a:ext cx="9152697" cy="787505"/>
          </a:xfrm>
        </p:spPr>
        <p:txBody>
          <a:bodyPr/>
          <a:lstStyle/>
          <a:p>
            <a:r>
              <a:rPr lang="en-US"/>
              <a:t>Kết luận</a:t>
            </a:r>
          </a:p>
        </p:txBody>
      </p:sp>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434A81-76CA-4246-A519-E1A981ADF8CA}"/>
              </a:ext>
            </a:extLst>
          </p:cNvPr>
          <p:cNvSpPr txBox="1"/>
          <p:nvPr/>
        </p:nvSpPr>
        <p:spPr>
          <a:xfrm>
            <a:off x="1527612" y="2139132"/>
            <a:ext cx="10664388" cy="2886422"/>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Ø"/>
            </a:pPr>
            <a:r>
              <a:rPr lang="vi-VN" sz="2500" b="1">
                <a:ea typeface="Times New Roman" panose="02020603050405020304" pitchFamily="18" charset="0"/>
              </a:rPr>
              <a:t>Tối ưu về mặt seo về cấu trúc internal link cho website</a:t>
            </a:r>
          </a:p>
          <a:p>
            <a:pPr marL="342900" lvl="0" indent="-342900">
              <a:lnSpc>
                <a:spcPct val="200000"/>
              </a:lnSpc>
              <a:buFont typeface="Wingdings" panose="05000000000000000000" pitchFamily="2" charset="2"/>
              <a:buChar char="Ø"/>
            </a:pPr>
            <a:r>
              <a:rPr lang="vi-VN" sz="2500" b="1">
                <a:ea typeface="Times New Roman" panose="02020603050405020304" pitchFamily="18" charset="0"/>
              </a:rPr>
              <a:t>Đưa Vifland tiếp cận đến với người dùng</a:t>
            </a:r>
          </a:p>
          <a:p>
            <a:pPr marL="342900" lvl="0" indent="-342900">
              <a:lnSpc>
                <a:spcPct val="200000"/>
              </a:lnSpc>
              <a:buFont typeface="Wingdings" panose="05000000000000000000" pitchFamily="2" charset="2"/>
              <a:buChar char="Ø"/>
            </a:pPr>
            <a:r>
              <a:rPr lang="vi-VN" sz="2500" b="1">
                <a:ea typeface="Times New Roman" panose="02020603050405020304" pitchFamily="18" charset="0"/>
              </a:rPr>
              <a:t>Sử dụng bảo mật ssl cho website</a:t>
            </a:r>
          </a:p>
          <a:p>
            <a:pPr marL="795337" lvl="1" indent="-342900">
              <a:lnSpc>
                <a:spcPct val="150000"/>
              </a:lnSpc>
              <a:buFont typeface="Wingdings" panose="05000000000000000000" pitchFamily="2" charset="2"/>
              <a:buChar char="Ø"/>
            </a:pPr>
            <a:endParaRPr lang="vi-VN" sz="2500" b="1">
              <a:ea typeface="Times New Roman" panose="02020603050405020304" pitchFamily="18" charset="0"/>
            </a:endParaRPr>
          </a:p>
        </p:txBody>
      </p:sp>
    </p:spTree>
    <p:extLst>
      <p:ext uri="{BB962C8B-B14F-4D97-AF65-F5344CB8AC3E}">
        <p14:creationId xmlns:p14="http://schemas.microsoft.com/office/powerpoint/2010/main" val="33327050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CẢM ƠN</a:t>
            </a:r>
          </a:p>
        </p:txBody>
      </p:sp>
    </p:spTree>
    <p:extLst>
      <p:ext uri="{BB962C8B-B14F-4D97-AF65-F5344CB8AC3E}">
        <p14:creationId xmlns:p14="http://schemas.microsoft.com/office/powerpoint/2010/main" val="12445575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141A302-D8BE-44C1-897B-89C6526D728E}"/>
              </a:ext>
            </a:extLst>
          </p:cNvPr>
          <p:cNvSpPr txBox="1">
            <a:spLocks/>
          </p:cNvSpPr>
          <p:nvPr/>
        </p:nvSpPr>
        <p:spPr>
          <a:xfrm>
            <a:off x="3105074" y="3088382"/>
            <a:ext cx="5981852" cy="787505"/>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r>
              <a:rPr lang="en-US" sz="4800"/>
              <a:t>GIỚI THIỆU WEBSITE</a:t>
            </a:r>
          </a:p>
        </p:txBody>
      </p:sp>
      <p:sp>
        <p:nvSpPr>
          <p:cNvPr id="4" name="TextBox 3">
            <a:extLst>
              <a:ext uri="{FF2B5EF4-FFF2-40B4-BE49-F238E27FC236}">
                <a16:creationId xmlns:a16="http://schemas.microsoft.com/office/drawing/2014/main" id="{3A238651-A2E9-4307-8166-20E7821EE395}"/>
              </a:ext>
            </a:extLst>
          </p:cNvPr>
          <p:cNvSpPr txBox="1"/>
          <p:nvPr/>
        </p:nvSpPr>
        <p:spPr>
          <a:xfrm>
            <a:off x="5736020" y="331987"/>
            <a:ext cx="4739780" cy="2088640"/>
          </a:xfrm>
          <a:prstGeom prst="rect">
            <a:avLst/>
          </a:prstGeom>
          <a:noFill/>
        </p:spPr>
        <p:txBody>
          <a:bodyPr wrap="square" lIns="0" tIns="36000" rIns="216000" bIns="36000" rtlCol="0">
            <a:spAutoFit/>
          </a:bodyPr>
          <a:lstStyle/>
          <a:p>
            <a:pPr marL="342900" lvl="0" indent="-342900">
              <a:buFont typeface="Wingdings" panose="05000000000000000000" pitchFamily="2" charset="2"/>
              <a:buChar char="q"/>
            </a:pPr>
            <a:r>
              <a:rPr lang="en-US" sz="2000" b="1">
                <a:ea typeface="Times New Roman" panose="02020603050405020304" pitchFamily="18" charset="0"/>
              </a:rPr>
              <a:t>Người đăng tin</a:t>
            </a:r>
          </a:p>
          <a:p>
            <a:pPr marL="800065" lvl="1" indent="-342900">
              <a:spcBef>
                <a:spcPts val="1000"/>
              </a:spcBef>
              <a:buFont typeface="Wingdings" panose="05000000000000000000" pitchFamily="2" charset="2"/>
              <a:buChar char="§"/>
            </a:pPr>
            <a:r>
              <a:rPr lang="en-US"/>
              <a:t>Dễ </a:t>
            </a:r>
            <a:r>
              <a:rPr lang="en-US" dirty="0" err="1"/>
              <a:t>dàng</a:t>
            </a:r>
            <a:r>
              <a:rPr lang="en-US" dirty="0"/>
              <a:t> </a:t>
            </a:r>
            <a:r>
              <a:rPr lang="en-US" dirty="0" err="1"/>
              <a:t>đăng</a:t>
            </a:r>
            <a:r>
              <a:rPr lang="en-US" dirty="0"/>
              <a:t> </a:t>
            </a:r>
            <a:r>
              <a:rPr lang="en-US" dirty="0" err="1"/>
              <a:t>bài</a:t>
            </a:r>
            <a:r>
              <a:rPr lang="en-US" dirty="0"/>
              <a:t> </a:t>
            </a:r>
            <a:r>
              <a:rPr lang="en-US" dirty="0" err="1"/>
              <a:t>với</a:t>
            </a:r>
            <a:r>
              <a:rPr lang="en-US" dirty="0"/>
              <a:t> </a:t>
            </a:r>
            <a:r>
              <a:rPr lang="en-US" dirty="0" err="1"/>
              <a:t>các</a:t>
            </a:r>
            <a:r>
              <a:rPr lang="en-US" dirty="0"/>
              <a:t> </a:t>
            </a:r>
            <a:r>
              <a:rPr lang="en-US" dirty="0" err="1"/>
              <a:t>thông</a:t>
            </a:r>
            <a:r>
              <a:rPr lang="en-US" dirty="0"/>
              <a:t> tin </a:t>
            </a:r>
            <a:r>
              <a:rPr lang="en-US" dirty="0" err="1"/>
              <a:t>như</a:t>
            </a:r>
            <a:r>
              <a:rPr lang="en-US" dirty="0"/>
              <a:t> </a:t>
            </a:r>
            <a:r>
              <a:rPr lang="en-US" dirty="0" err="1"/>
              <a:t>hình</a:t>
            </a:r>
            <a:r>
              <a:rPr lang="en-US" dirty="0"/>
              <a:t> </a:t>
            </a:r>
            <a:r>
              <a:rPr lang="en-US" dirty="0" err="1"/>
              <a:t>ảnh</a:t>
            </a:r>
            <a:r>
              <a:rPr lang="en-US" dirty="0"/>
              <a:t>, </a:t>
            </a:r>
            <a:r>
              <a:rPr lang="en-US" dirty="0" err="1"/>
              <a:t>miêu</a:t>
            </a:r>
            <a:r>
              <a:rPr lang="en-US" dirty="0"/>
              <a:t> </a:t>
            </a:r>
            <a:r>
              <a:rPr lang="en-US" dirty="0" err="1"/>
              <a:t>tả</a:t>
            </a:r>
            <a:r>
              <a:rPr lang="en-US" dirty="0"/>
              <a:t>, </a:t>
            </a:r>
            <a:r>
              <a:rPr lang="en-US" dirty="0" err="1"/>
              <a:t>địa</a:t>
            </a:r>
            <a:r>
              <a:rPr lang="en-US" dirty="0"/>
              <a:t> </a:t>
            </a:r>
            <a:r>
              <a:rPr lang="en-US" dirty="0" err="1"/>
              <a:t>chỉ</a:t>
            </a:r>
            <a:r>
              <a:rPr lang="en-US" dirty="0"/>
              <a:t>.</a:t>
            </a:r>
          </a:p>
          <a:p>
            <a:pPr marL="742915" lvl="1" indent="-285750">
              <a:spcBef>
                <a:spcPts val="1000"/>
              </a:spcBef>
              <a:buFont typeface="Wingdings" panose="05000000000000000000" pitchFamily="2" charset="2"/>
              <a:buChar char="§"/>
            </a:pPr>
            <a:r>
              <a:rPr lang="en-US"/>
              <a:t>Dễ </a:t>
            </a:r>
            <a:r>
              <a:rPr lang="en-US" dirty="0" err="1"/>
              <a:t>dàng</a:t>
            </a:r>
            <a:r>
              <a:rPr lang="en-US" dirty="0"/>
              <a:t> </a:t>
            </a:r>
            <a:r>
              <a:rPr lang="en-US" dirty="0" err="1"/>
              <a:t>tiếp</a:t>
            </a:r>
            <a:r>
              <a:rPr lang="en-US" dirty="0"/>
              <a:t> </a:t>
            </a:r>
            <a:r>
              <a:rPr lang="en-US" dirty="0" err="1"/>
              <a:t>cận</a:t>
            </a:r>
            <a:r>
              <a:rPr lang="en-US" dirty="0"/>
              <a:t> </a:t>
            </a:r>
            <a:r>
              <a:rPr lang="en-US" dirty="0" err="1"/>
              <a:t>với</a:t>
            </a:r>
            <a:r>
              <a:rPr lang="en-US" dirty="0"/>
              <a:t> </a:t>
            </a:r>
            <a:r>
              <a:rPr lang="en-US" dirty="0" err="1"/>
              <a:t>những</a:t>
            </a:r>
            <a:r>
              <a:rPr lang="en-US" dirty="0"/>
              <a:t> </a:t>
            </a:r>
            <a:r>
              <a:rPr lang="en-US" dirty="0" err="1"/>
              <a:t>người</a:t>
            </a:r>
            <a:r>
              <a:rPr lang="en-US" dirty="0"/>
              <a:t> </a:t>
            </a:r>
            <a:r>
              <a:rPr lang="en-US" dirty="0" err="1"/>
              <a:t>có</a:t>
            </a:r>
            <a:r>
              <a:rPr lang="en-US" dirty="0"/>
              <a:t> </a:t>
            </a:r>
            <a:r>
              <a:rPr lang="en-US" dirty="0" err="1"/>
              <a:t>nhu</a:t>
            </a:r>
            <a:r>
              <a:rPr lang="en-US" dirty="0"/>
              <a:t> </a:t>
            </a:r>
            <a:r>
              <a:rPr lang="en-US" dirty="0" err="1"/>
              <a:t>cầu</a:t>
            </a:r>
            <a:r>
              <a:rPr lang="en-US" dirty="0"/>
              <a:t> </a:t>
            </a:r>
            <a:r>
              <a:rPr lang="en-US" dirty="0" err="1"/>
              <a:t>tham</a:t>
            </a:r>
            <a:r>
              <a:rPr lang="en-US" dirty="0"/>
              <a:t> </a:t>
            </a:r>
            <a:r>
              <a:rPr lang="en-US" dirty="0" err="1"/>
              <a:t>khảo</a:t>
            </a:r>
            <a:r>
              <a:rPr lang="en-US" dirty="0"/>
              <a:t> </a:t>
            </a:r>
            <a:r>
              <a:rPr lang="en-US" dirty="0" err="1"/>
              <a:t>mặt</a:t>
            </a:r>
            <a:r>
              <a:rPr lang="en-US" dirty="0"/>
              <a:t> </a:t>
            </a:r>
            <a:r>
              <a:rPr lang="en-US" dirty="0" err="1"/>
              <a:t>bằng</a:t>
            </a:r>
            <a:endParaRPr lang="en-US" dirty="0"/>
          </a:p>
          <a:p>
            <a:pPr>
              <a:spcBef>
                <a:spcPts val="1000"/>
              </a:spcBef>
            </a:pPr>
            <a:endParaRPr lang="en-US" sz="1400" b="1" dirty="0"/>
          </a:p>
        </p:txBody>
      </p:sp>
      <p:pic>
        <p:nvPicPr>
          <p:cNvPr id="5" name="Picture 2" descr="Có nên mua nhà đất qua môi giới hay không? Ưu và nhược điểm">
            <a:extLst>
              <a:ext uri="{FF2B5EF4-FFF2-40B4-BE49-F238E27FC236}">
                <a16:creationId xmlns:a16="http://schemas.microsoft.com/office/drawing/2014/main" id="{E941F6A2-22D4-4AAC-94F9-DD3F715018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9196" r="9196"/>
          <a:stretch>
            <a:fillRect/>
          </a:stretch>
        </p:blipFill>
        <p:spPr bwMode="auto">
          <a:xfrm>
            <a:off x="2874017" y="468157"/>
            <a:ext cx="2426497" cy="18163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2018 và giai đoạn sôi động của thị trường bất động sản">
            <a:extLst>
              <a:ext uri="{FF2B5EF4-FFF2-40B4-BE49-F238E27FC236}">
                <a16:creationId xmlns:a16="http://schemas.microsoft.com/office/drawing/2014/main" id="{EF308CEB-2257-4A62-AB2C-C56234ACAC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4555" r="4555"/>
          <a:stretch>
            <a:fillRect/>
          </a:stretch>
        </p:blipFill>
        <p:spPr bwMode="auto">
          <a:xfrm>
            <a:off x="5736020" y="2467271"/>
            <a:ext cx="2731715" cy="204476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200EC1F-9AF1-4B55-B6DA-C484918EDFBD}"/>
              </a:ext>
            </a:extLst>
          </p:cNvPr>
          <p:cNvSpPr txBox="1"/>
          <p:nvPr/>
        </p:nvSpPr>
        <p:spPr>
          <a:xfrm>
            <a:off x="662479" y="2381940"/>
            <a:ext cx="4855788" cy="2083510"/>
          </a:xfrm>
          <a:prstGeom prst="rect">
            <a:avLst/>
          </a:prstGeom>
          <a:noFill/>
        </p:spPr>
        <p:txBody>
          <a:bodyPr wrap="square" lIns="0" tIns="36000" rIns="216000" bIns="36000" rtlCol="0">
            <a:spAutoFit/>
          </a:bodyPr>
          <a:lstStyle/>
          <a:p>
            <a:pPr marL="342900" lvl="0" indent="-342900" algn="r">
              <a:buFont typeface="Wingdings" panose="05000000000000000000" pitchFamily="2" charset="2"/>
              <a:buChar char="q"/>
            </a:pPr>
            <a:r>
              <a:rPr lang="en-US" sz="2400" b="1">
                <a:ea typeface="Times New Roman" panose="02020603050405020304" pitchFamily="18" charset="0"/>
              </a:rPr>
              <a:t>Người có nhu cầu</a:t>
            </a:r>
          </a:p>
          <a:p>
            <a:pPr marL="742915" lvl="1" indent="-285750" algn="r">
              <a:spcBef>
                <a:spcPts val="1000"/>
              </a:spcBef>
              <a:buFont typeface="Wingdings" panose="05000000000000000000" pitchFamily="2" charset="2"/>
              <a:buChar char="§"/>
            </a:pPr>
            <a:r>
              <a:rPr lang="en-US"/>
              <a:t>Dễ </a:t>
            </a:r>
            <a:r>
              <a:rPr lang="en-US" dirty="0" err="1"/>
              <a:t>dàng</a:t>
            </a:r>
            <a:r>
              <a:rPr lang="en-US" dirty="0"/>
              <a:t> </a:t>
            </a:r>
            <a:r>
              <a:rPr lang="en-US" dirty="0" err="1"/>
              <a:t>tìm</a:t>
            </a:r>
            <a:r>
              <a:rPr lang="en-US" dirty="0"/>
              <a:t> </a:t>
            </a:r>
            <a:r>
              <a:rPr lang="en-US" dirty="0" err="1"/>
              <a:t>kiếm</a:t>
            </a:r>
            <a:r>
              <a:rPr lang="en-US" dirty="0"/>
              <a:t> </a:t>
            </a:r>
            <a:r>
              <a:rPr lang="en-US" dirty="0" err="1"/>
              <a:t>các</a:t>
            </a:r>
            <a:r>
              <a:rPr lang="en-US" dirty="0"/>
              <a:t> </a:t>
            </a:r>
            <a:r>
              <a:rPr lang="en-US" dirty="0" err="1"/>
              <a:t>khu</a:t>
            </a:r>
            <a:r>
              <a:rPr lang="en-US" dirty="0"/>
              <a:t> </a:t>
            </a:r>
            <a:r>
              <a:rPr lang="en-US" dirty="0" err="1"/>
              <a:t>có</a:t>
            </a:r>
            <a:r>
              <a:rPr lang="en-US" dirty="0"/>
              <a:t> </a:t>
            </a:r>
            <a:r>
              <a:rPr lang="en-US" dirty="0" err="1"/>
              <a:t>mặt</a:t>
            </a:r>
            <a:r>
              <a:rPr lang="en-US" dirty="0"/>
              <a:t> </a:t>
            </a:r>
            <a:r>
              <a:rPr lang="en-US" dirty="0" err="1"/>
              <a:t>bằng</a:t>
            </a:r>
            <a:r>
              <a:rPr lang="en-US" dirty="0"/>
              <a:t> </a:t>
            </a:r>
            <a:r>
              <a:rPr lang="en-US" dirty="0" err="1"/>
              <a:t>theo</a:t>
            </a:r>
            <a:r>
              <a:rPr lang="en-US" dirty="0"/>
              <a:t> ý </a:t>
            </a:r>
            <a:r>
              <a:rPr lang="en-US" dirty="0" err="1"/>
              <a:t>thích</a:t>
            </a:r>
            <a:r>
              <a:rPr lang="en-US" dirty="0"/>
              <a:t> </a:t>
            </a:r>
            <a:r>
              <a:rPr lang="en-US" dirty="0" err="1"/>
              <a:t>trên</a:t>
            </a:r>
            <a:r>
              <a:rPr lang="en-US" dirty="0"/>
              <a:t> </a:t>
            </a:r>
            <a:r>
              <a:rPr lang="en-US" dirty="0" err="1"/>
              <a:t>cả</a:t>
            </a:r>
            <a:r>
              <a:rPr lang="en-US" dirty="0"/>
              <a:t> 64 </a:t>
            </a:r>
            <a:r>
              <a:rPr lang="en-US" dirty="0" err="1"/>
              <a:t>tỉnh</a:t>
            </a:r>
            <a:r>
              <a:rPr lang="en-US" dirty="0"/>
              <a:t> </a:t>
            </a:r>
            <a:r>
              <a:rPr lang="en-US" dirty="0" err="1"/>
              <a:t>thành</a:t>
            </a:r>
            <a:r>
              <a:rPr lang="en-US" dirty="0"/>
              <a:t> </a:t>
            </a:r>
            <a:r>
              <a:rPr lang="en-US" dirty="0" err="1"/>
              <a:t>theo</a:t>
            </a:r>
            <a:r>
              <a:rPr lang="en-US" dirty="0"/>
              <a:t> </a:t>
            </a:r>
            <a:r>
              <a:rPr lang="en-US" dirty="0" err="1"/>
              <a:t>nhu</a:t>
            </a:r>
            <a:r>
              <a:rPr lang="en-US" dirty="0"/>
              <a:t> </a:t>
            </a:r>
            <a:r>
              <a:rPr lang="en-US" dirty="0" err="1"/>
              <a:t>cầu</a:t>
            </a:r>
            <a:endParaRPr lang="en-US" dirty="0"/>
          </a:p>
          <a:p>
            <a:pPr marL="742915" lvl="1" indent="-285750" algn="r">
              <a:spcBef>
                <a:spcPts val="1000"/>
              </a:spcBef>
              <a:buFont typeface="Wingdings" panose="05000000000000000000" pitchFamily="2" charset="2"/>
              <a:buChar char="§"/>
            </a:pPr>
            <a:r>
              <a:rPr lang="en-US" dirty="0" err="1"/>
              <a:t>Tham</a:t>
            </a:r>
            <a:r>
              <a:rPr lang="en-US" dirty="0"/>
              <a:t> </a:t>
            </a:r>
            <a:r>
              <a:rPr lang="en-US" dirty="0" err="1"/>
              <a:t>khảo</a:t>
            </a:r>
            <a:r>
              <a:rPr lang="en-US" dirty="0"/>
              <a:t> </a:t>
            </a:r>
            <a:r>
              <a:rPr lang="en-US" dirty="0" err="1"/>
              <a:t>được</a:t>
            </a:r>
            <a:r>
              <a:rPr lang="en-US" dirty="0"/>
              <a:t> </a:t>
            </a:r>
            <a:r>
              <a:rPr lang="en-US" dirty="0" err="1"/>
              <a:t>giá</a:t>
            </a:r>
            <a:r>
              <a:rPr lang="en-US" dirty="0"/>
              <a:t> </a:t>
            </a:r>
            <a:r>
              <a:rPr lang="en-US" dirty="0" err="1"/>
              <a:t>cả</a:t>
            </a:r>
            <a:r>
              <a:rPr lang="en-US" dirty="0"/>
              <a:t> </a:t>
            </a:r>
            <a:r>
              <a:rPr lang="en-US" dirty="0" err="1"/>
              <a:t>trên</a:t>
            </a:r>
            <a:r>
              <a:rPr lang="en-US" dirty="0"/>
              <a:t> </a:t>
            </a:r>
            <a:r>
              <a:rPr lang="en-US" dirty="0" err="1"/>
              <a:t>thị</a:t>
            </a:r>
            <a:r>
              <a:rPr lang="en-US" dirty="0"/>
              <a:t> </a:t>
            </a:r>
            <a:r>
              <a:rPr lang="en-US" dirty="0" err="1"/>
              <a:t>trường</a:t>
            </a:r>
            <a:r>
              <a:rPr lang="en-US" dirty="0"/>
              <a:t> </a:t>
            </a:r>
            <a:r>
              <a:rPr lang="en-US" dirty="0" err="1"/>
              <a:t>và</a:t>
            </a:r>
            <a:r>
              <a:rPr lang="en-US" dirty="0"/>
              <a:t> so </a:t>
            </a:r>
            <a:r>
              <a:rPr lang="en-US" dirty="0" err="1"/>
              <a:t>sánh</a:t>
            </a:r>
            <a:r>
              <a:rPr lang="en-US" dirty="0"/>
              <a:t> </a:t>
            </a:r>
            <a:r>
              <a:rPr lang="en-US" dirty="0" err="1"/>
              <a:t>các</a:t>
            </a:r>
            <a:r>
              <a:rPr lang="en-US" dirty="0"/>
              <a:t> </a:t>
            </a:r>
            <a:r>
              <a:rPr lang="en-US" dirty="0" err="1"/>
              <a:t>mặt</a:t>
            </a:r>
            <a:r>
              <a:rPr lang="en-US" dirty="0"/>
              <a:t>. </a:t>
            </a:r>
          </a:p>
        </p:txBody>
      </p:sp>
      <p:pic>
        <p:nvPicPr>
          <p:cNvPr id="8" name="Picture 8" descr="Thời điểm nên mua nhà đất, chung cư để có giá tốt nhất">
            <a:extLst>
              <a:ext uri="{FF2B5EF4-FFF2-40B4-BE49-F238E27FC236}">
                <a16:creationId xmlns:a16="http://schemas.microsoft.com/office/drawing/2014/main" id="{5916F956-C7D7-41C4-A760-E001E8263BFD}"/>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l="10177" r="10177"/>
          <a:stretch>
            <a:fillRect/>
          </a:stretch>
        </p:blipFill>
        <p:spPr bwMode="auto">
          <a:xfrm>
            <a:off x="2874017" y="4558622"/>
            <a:ext cx="2424325" cy="181467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3F8B60E7-55E1-4AA7-A5AF-FE2A094AC217}"/>
              </a:ext>
            </a:extLst>
          </p:cNvPr>
          <p:cNvSpPr txBox="1"/>
          <p:nvPr/>
        </p:nvSpPr>
        <p:spPr>
          <a:xfrm>
            <a:off x="5736020" y="4869720"/>
            <a:ext cx="4429550" cy="1252706"/>
          </a:xfrm>
          <a:prstGeom prst="rect">
            <a:avLst/>
          </a:prstGeom>
          <a:noFill/>
        </p:spPr>
        <p:txBody>
          <a:bodyPr wrap="square" lIns="0" tIns="36000" rIns="216000" bIns="36000" rtlCol="0">
            <a:spAutoFit/>
          </a:bodyPr>
          <a:lstStyle/>
          <a:p>
            <a:pPr marL="342900" lvl="0" indent="-342900">
              <a:buFont typeface="Wingdings" panose="05000000000000000000" pitchFamily="2" charset="2"/>
              <a:buChar char="q"/>
            </a:pPr>
            <a:r>
              <a:rPr lang="en-US" sz="2400" b="1">
                <a:ea typeface="Times New Roman" panose="02020603050405020304" pitchFamily="18" charset="0"/>
              </a:rPr>
              <a:t>Người quản trị</a:t>
            </a:r>
          </a:p>
          <a:p>
            <a:pPr marL="742915" lvl="1" indent="-285750">
              <a:lnSpc>
                <a:spcPct val="130000"/>
              </a:lnSpc>
              <a:spcBef>
                <a:spcPts val="1000"/>
              </a:spcBef>
              <a:buFont typeface="Wingdings" panose="05000000000000000000" pitchFamily="2" charset="2"/>
              <a:buChar char="§"/>
            </a:pPr>
            <a:r>
              <a:rPr lang="en-US"/>
              <a:t>Thu </a:t>
            </a:r>
            <a:r>
              <a:rPr lang="en-US" dirty="0" err="1"/>
              <a:t>lại</a:t>
            </a:r>
            <a:r>
              <a:rPr lang="en-US" dirty="0"/>
              <a:t> </a:t>
            </a:r>
            <a:r>
              <a:rPr lang="en-US" dirty="0" err="1"/>
              <a:t>lợi</a:t>
            </a:r>
            <a:r>
              <a:rPr lang="en-US" dirty="0"/>
              <a:t> </a:t>
            </a:r>
            <a:r>
              <a:rPr lang="en-US" dirty="0" err="1"/>
              <a:t>nhuận</a:t>
            </a:r>
            <a:r>
              <a:rPr lang="en-US" dirty="0"/>
              <a:t> </a:t>
            </a:r>
            <a:r>
              <a:rPr lang="en-US" dirty="0" err="1"/>
              <a:t>từ</a:t>
            </a:r>
            <a:r>
              <a:rPr lang="en-US" dirty="0"/>
              <a:t> </a:t>
            </a:r>
            <a:r>
              <a:rPr lang="en-US" dirty="0" err="1"/>
              <a:t>việc</a:t>
            </a:r>
            <a:r>
              <a:rPr lang="en-US" dirty="0"/>
              <a:t> </a:t>
            </a:r>
            <a:r>
              <a:rPr lang="en-US" dirty="0" err="1"/>
              <a:t>đăng</a:t>
            </a:r>
            <a:r>
              <a:rPr lang="en-US" dirty="0"/>
              <a:t> </a:t>
            </a:r>
            <a:r>
              <a:rPr lang="en-US" dirty="0" err="1"/>
              <a:t>bài</a:t>
            </a:r>
            <a:r>
              <a:rPr lang="en-US" dirty="0"/>
              <a:t> VIP </a:t>
            </a:r>
            <a:r>
              <a:rPr lang="en-US" dirty="0" err="1"/>
              <a:t>từ</a:t>
            </a:r>
            <a:r>
              <a:rPr lang="en-US" dirty="0"/>
              <a:t> </a:t>
            </a:r>
            <a:r>
              <a:rPr lang="en-US" dirty="0" err="1"/>
              <a:t>người</a:t>
            </a:r>
            <a:r>
              <a:rPr lang="en-US" dirty="0"/>
              <a:t> </a:t>
            </a:r>
            <a:r>
              <a:rPr lang="en-US" dirty="0" err="1"/>
              <a:t>đăng</a:t>
            </a:r>
            <a:r>
              <a:rPr lang="en-US" dirty="0"/>
              <a:t> tin</a:t>
            </a:r>
          </a:p>
        </p:txBody>
      </p:sp>
    </p:spTree>
    <p:extLst>
      <p:ext uri="{BB962C8B-B14F-4D97-AF65-F5344CB8AC3E}">
        <p14:creationId xmlns:p14="http://schemas.microsoft.com/office/powerpoint/2010/main" val="375612934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par>
                                <p:cTn id="8" presetID="10" presetClass="exit" presetSubtype="0" fill="hold" grpId="2" nodeType="withEffect">
                                  <p:stCondLst>
                                    <p:cond delay="900"/>
                                  </p:stCondLst>
                                  <p:childTnLst>
                                    <p:animEffect transition="out" filter="fade">
                                      <p:cBhvr>
                                        <p:cTn id="9" dur="1100"/>
                                        <p:tgtEl>
                                          <p:spTgt spid="3"/>
                                        </p:tgtEl>
                                      </p:cBhvr>
                                    </p:animEffect>
                                    <p:set>
                                      <p:cBhvr>
                                        <p:cTn id="10" dur="1" fill="hold">
                                          <p:stCondLst>
                                            <p:cond delay="1099"/>
                                          </p:stCondLst>
                                        </p:cTn>
                                        <p:tgtEl>
                                          <p:spTgt spid="3"/>
                                        </p:tgtEl>
                                        <p:attrNameLst>
                                          <p:attrName>style.visibility</p:attrName>
                                        </p:attrNameLst>
                                      </p:cBhvr>
                                      <p:to>
                                        <p:strVal val="hidden"/>
                                      </p:to>
                                    </p:set>
                                  </p:childTnLst>
                                </p:cTn>
                              </p:par>
                              <p:par>
                                <p:cTn id="11" presetID="22" presetClass="entr" presetSubtype="4" fill="hold" nodeType="withEffect">
                                  <p:stCondLst>
                                    <p:cond delay="140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1900"/>
                                  </p:stCondLst>
                                  <p:childTnLst>
                                    <p:set>
                                      <p:cBhvr>
                                        <p:cTn id="15" dur="1" fill="hold">
                                          <p:stCondLst>
                                            <p:cond delay="0"/>
                                          </p:stCondLst>
                                        </p:cTn>
                                        <p:tgtEl>
                                          <p:spTgt spid="6"/>
                                        </p:tgtEl>
                                        <p:attrNameLst>
                                          <p:attrName>style.visibility</p:attrName>
                                        </p:attrNameLst>
                                      </p:cBhvr>
                                      <p:to>
                                        <p:strVal val="visible"/>
                                      </p:to>
                                    </p:set>
                                    <p:animEffect transition="in" filter="wipe(down)">
                                      <p:cBhvr>
                                        <p:cTn id="16" dur="500"/>
                                        <p:tgtEl>
                                          <p:spTgt spid="6"/>
                                        </p:tgtEl>
                                      </p:cBhvr>
                                    </p:animEffect>
                                  </p:childTnLst>
                                </p:cTn>
                              </p:par>
                              <p:par>
                                <p:cTn id="17" presetID="22" presetClass="entr" presetSubtype="4" fill="hold" nodeType="withEffect">
                                  <p:stCondLst>
                                    <p:cond delay="2400"/>
                                  </p:stCondLst>
                                  <p:childTnLst>
                                    <p:set>
                                      <p:cBhvr>
                                        <p:cTn id="18" dur="1" fill="hold">
                                          <p:stCondLst>
                                            <p:cond delay="0"/>
                                          </p:stCondLst>
                                        </p:cTn>
                                        <p:tgtEl>
                                          <p:spTgt spid="8"/>
                                        </p:tgtEl>
                                        <p:attrNameLst>
                                          <p:attrName>style.visibility</p:attrName>
                                        </p:attrNameLst>
                                      </p:cBhvr>
                                      <p:to>
                                        <p:strVal val="visible"/>
                                      </p:to>
                                    </p:set>
                                    <p:animEffect transition="in" filter="wipe(down)">
                                      <p:cBhvr>
                                        <p:cTn id="19" dur="500"/>
                                        <p:tgtEl>
                                          <p:spTgt spid="8"/>
                                        </p:tgtEl>
                                      </p:cBhvr>
                                    </p:animEffect>
                                  </p:childTnLst>
                                </p:cTn>
                              </p:par>
                              <p:par>
                                <p:cTn id="20" presetID="10" presetClass="entr" presetSubtype="0" fill="hold" grpId="0" nodeType="withEffect">
                                  <p:stCondLst>
                                    <p:cond delay="140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par>
                                <p:cTn id="23" presetID="10" presetClass="entr" presetSubtype="0" fill="hold" grpId="0" nodeType="withEffect">
                                  <p:stCondLst>
                                    <p:cond delay="190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par>
                                <p:cTn id="26" presetID="10" presetClass="entr" presetSubtype="0" fill="hold" grpId="0" nodeType="withEffect">
                                  <p:stCondLst>
                                    <p:cond delay="24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P spid="3" grpId="2"/>
      <p:bldP spid="4" grpId="0"/>
      <p:bldP spid="7"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2A6AB606-1E41-4338-8F8F-9A7E7241B01C}"/>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t="11244" b="20487"/>
          <a:stretch/>
        </p:blipFill>
        <p:spPr>
          <a:xfrm>
            <a:off x="0" y="1"/>
            <a:ext cx="12192000" cy="6858000"/>
          </a:xfrm>
          <a:prstGeom prst="rect">
            <a:avLst/>
          </a:prstGeom>
        </p:spPr>
      </p:pic>
      <p:sp>
        <p:nvSpPr>
          <p:cNvPr id="2" name="Rectangle 1">
            <a:extLst>
              <a:ext uri="{FF2B5EF4-FFF2-40B4-BE49-F238E27FC236}">
                <a16:creationId xmlns:a16="http://schemas.microsoft.com/office/drawing/2014/main" id="{C0EA5FFF-D160-47E3-AFE0-856B4B0799A5}"/>
              </a:ext>
            </a:extLst>
          </p:cNvPr>
          <p:cNvSpPr/>
          <p:nvPr/>
        </p:nvSpPr>
        <p:spPr>
          <a:xfrm>
            <a:off x="0" y="3146977"/>
            <a:ext cx="10853928" cy="564045"/>
          </a:xfrm>
          <a:prstGeom prst="rect">
            <a:avLst/>
          </a:prstGeom>
          <a:solidFill>
            <a:srgbClr val="16AE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FE62977-85DB-433E-B4E2-849FAAFEEB73}"/>
              </a:ext>
            </a:extLst>
          </p:cNvPr>
          <p:cNvSpPr txBox="1"/>
          <p:nvPr/>
        </p:nvSpPr>
        <p:spPr>
          <a:xfrm>
            <a:off x="844995" y="3893352"/>
            <a:ext cx="2917963" cy="1303809"/>
          </a:xfrm>
          <a:prstGeom prst="rect">
            <a:avLst/>
          </a:prstGeom>
          <a:noFill/>
        </p:spPr>
        <p:txBody>
          <a:bodyPr wrap="square" lIns="0" tIns="36000" rIns="216000" bIns="36000" rtlCol="0">
            <a:spAutoFit/>
          </a:bodyPr>
          <a:lstStyle/>
          <a:p>
            <a:r>
              <a:rPr lang="en-US" altLang="ko-KR" sz="2000" b="1">
                <a:solidFill>
                  <a:srgbClr val="0B2745"/>
                </a:solidFill>
                <a:cs typeface="Arima Madurai ExtraBold" panose="00000900000000000000" pitchFamily="2" charset="0"/>
              </a:rPr>
              <a:t>Thiết kế database,</a:t>
            </a:r>
          </a:p>
          <a:p>
            <a:r>
              <a:rPr lang="en-US" altLang="ko-KR" sz="2000" b="1">
                <a:solidFill>
                  <a:srgbClr val="0B2745"/>
                </a:solidFill>
                <a:cs typeface="Arima Madurai ExtraBold" panose="00000900000000000000" pitchFamily="2" charset="0"/>
              </a:rPr>
              <a:t>Phân tích nghiệp vụ,Thiết kế giao diện người dùng</a:t>
            </a:r>
            <a:endParaRPr lang="en-US" altLang="ko-KR" sz="2000" b="1" dirty="0">
              <a:solidFill>
                <a:srgbClr val="0B2745"/>
              </a:solidFill>
              <a:cs typeface="Arima Madurai ExtraBold" panose="00000900000000000000" pitchFamily="2" charset="0"/>
            </a:endParaRPr>
          </a:p>
        </p:txBody>
      </p:sp>
      <p:sp>
        <p:nvSpPr>
          <p:cNvPr id="4" name="TextBox 3">
            <a:extLst>
              <a:ext uri="{FF2B5EF4-FFF2-40B4-BE49-F238E27FC236}">
                <a16:creationId xmlns:a16="http://schemas.microsoft.com/office/drawing/2014/main" id="{BF2C74B3-5217-4468-81DE-C93CB8083D45}"/>
              </a:ext>
            </a:extLst>
          </p:cNvPr>
          <p:cNvSpPr txBox="1"/>
          <p:nvPr/>
        </p:nvSpPr>
        <p:spPr>
          <a:xfrm>
            <a:off x="4010402" y="3893352"/>
            <a:ext cx="2917963" cy="996033"/>
          </a:xfrm>
          <a:prstGeom prst="rect">
            <a:avLst/>
          </a:prstGeom>
          <a:noFill/>
        </p:spPr>
        <p:txBody>
          <a:bodyPr wrap="square" lIns="0" tIns="36000" rIns="216000" bIns="36000" rtlCol="0">
            <a:spAutoFit/>
          </a:bodyPr>
          <a:lstStyle/>
          <a:p>
            <a:r>
              <a:rPr lang="en-US" altLang="ko-KR" sz="2000" b="1">
                <a:solidFill>
                  <a:srgbClr val="0B2745"/>
                </a:solidFill>
                <a:cs typeface="Arima Madurai ExtraBold" panose="00000900000000000000" pitchFamily="2" charset="0"/>
              </a:rPr>
              <a:t>Thiết kế giao diện admin, làm các chức năng chính</a:t>
            </a:r>
            <a:endParaRPr lang="ko-KR" altLang="en-US" sz="2000" b="1" dirty="0">
              <a:solidFill>
                <a:srgbClr val="0B2745"/>
              </a:solidFill>
              <a:cs typeface="Arima Madurai ExtraBold" panose="00000900000000000000" pitchFamily="2" charset="0"/>
            </a:endParaRPr>
          </a:p>
        </p:txBody>
      </p:sp>
      <p:sp>
        <p:nvSpPr>
          <p:cNvPr id="5" name="Rectangle 4">
            <a:extLst>
              <a:ext uri="{FF2B5EF4-FFF2-40B4-BE49-F238E27FC236}">
                <a16:creationId xmlns:a16="http://schemas.microsoft.com/office/drawing/2014/main" id="{EB2A6574-2B16-4990-A84E-B0C327E44B8C}"/>
              </a:ext>
            </a:extLst>
          </p:cNvPr>
          <p:cNvSpPr/>
          <p:nvPr/>
        </p:nvSpPr>
        <p:spPr>
          <a:xfrm>
            <a:off x="7111808" y="3146977"/>
            <a:ext cx="3742120" cy="564045"/>
          </a:xfrm>
          <a:prstGeom prst="rect">
            <a:avLst/>
          </a:prstGeom>
          <a:solidFill>
            <a:srgbClr val="8163A5"/>
          </a:solidFill>
          <a:ln>
            <a:noFill/>
          </a:ln>
          <a:effectLst>
            <a:outerShdw blurRad="762000" dist="2540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Ins="360000" rtlCol="0" anchor="ctr"/>
          <a:lstStyle/>
          <a:p>
            <a:pPr algn="r"/>
            <a:endParaRPr lang="en-US" sz="1400" b="1" dirty="0">
              <a:latin typeface="Open Sans" charset="0"/>
              <a:ea typeface="Open Sans" charset="0"/>
              <a:cs typeface="Open Sans" charset="0"/>
            </a:endParaRPr>
          </a:p>
        </p:txBody>
      </p:sp>
      <p:sp>
        <p:nvSpPr>
          <p:cNvPr id="6" name="TextBox 5">
            <a:extLst>
              <a:ext uri="{FF2B5EF4-FFF2-40B4-BE49-F238E27FC236}">
                <a16:creationId xmlns:a16="http://schemas.microsoft.com/office/drawing/2014/main" id="{D223B3F4-70FA-487C-BDA9-0CB5E8E6D177}"/>
              </a:ext>
            </a:extLst>
          </p:cNvPr>
          <p:cNvSpPr txBox="1"/>
          <p:nvPr/>
        </p:nvSpPr>
        <p:spPr>
          <a:xfrm>
            <a:off x="844995" y="3279697"/>
            <a:ext cx="1102400" cy="307255"/>
          </a:xfrm>
          <a:prstGeom prst="rect">
            <a:avLst/>
          </a:prstGeom>
          <a:noFill/>
        </p:spPr>
        <p:txBody>
          <a:bodyPr wrap="none" lIns="0" tIns="36000" rIns="144000" bIns="36000" rtlCol="0">
            <a:spAutoFit/>
          </a:bodyPr>
          <a:lstStyle/>
          <a:p>
            <a:pPr>
              <a:lnSpc>
                <a:spcPct val="120000"/>
              </a:lnSpc>
              <a:spcBef>
                <a:spcPts val="1000"/>
              </a:spcBef>
            </a:pPr>
            <a:r>
              <a:rPr lang="en-US" sz="1400" b="1"/>
              <a:t>Giai đoạn 1</a:t>
            </a:r>
            <a:endParaRPr lang="en-US" sz="1400" b="1" dirty="0"/>
          </a:p>
        </p:txBody>
      </p:sp>
      <p:sp>
        <p:nvSpPr>
          <p:cNvPr id="7" name="TextBox 6">
            <a:extLst>
              <a:ext uri="{FF2B5EF4-FFF2-40B4-BE49-F238E27FC236}">
                <a16:creationId xmlns:a16="http://schemas.microsoft.com/office/drawing/2014/main" id="{D0130CA3-0BA2-4B4D-B74D-B25BEF966821}"/>
              </a:ext>
            </a:extLst>
          </p:cNvPr>
          <p:cNvSpPr txBox="1"/>
          <p:nvPr/>
        </p:nvSpPr>
        <p:spPr>
          <a:xfrm>
            <a:off x="4010402" y="3275372"/>
            <a:ext cx="1102400" cy="307255"/>
          </a:xfrm>
          <a:prstGeom prst="rect">
            <a:avLst/>
          </a:prstGeom>
          <a:noFill/>
        </p:spPr>
        <p:txBody>
          <a:bodyPr wrap="none" lIns="0" tIns="36000" rIns="144000" bIns="36000" rtlCol="0">
            <a:spAutoFit/>
          </a:bodyPr>
          <a:lstStyle/>
          <a:p>
            <a:pPr>
              <a:lnSpc>
                <a:spcPct val="120000"/>
              </a:lnSpc>
              <a:spcBef>
                <a:spcPts val="1000"/>
              </a:spcBef>
            </a:pPr>
            <a:r>
              <a:rPr lang="en-US" sz="1400" b="1"/>
              <a:t>Giai đoạn 2</a:t>
            </a:r>
            <a:endParaRPr lang="en-US" sz="1400" b="1" dirty="0"/>
          </a:p>
        </p:txBody>
      </p:sp>
      <p:sp>
        <p:nvSpPr>
          <p:cNvPr id="8" name="TextBox 7">
            <a:extLst>
              <a:ext uri="{FF2B5EF4-FFF2-40B4-BE49-F238E27FC236}">
                <a16:creationId xmlns:a16="http://schemas.microsoft.com/office/drawing/2014/main" id="{44F7949E-0E60-4BBD-A051-7DF0AE9A87A8}"/>
              </a:ext>
            </a:extLst>
          </p:cNvPr>
          <p:cNvSpPr txBox="1"/>
          <p:nvPr/>
        </p:nvSpPr>
        <p:spPr>
          <a:xfrm>
            <a:off x="7244330" y="3893351"/>
            <a:ext cx="2917963" cy="996033"/>
          </a:xfrm>
          <a:prstGeom prst="rect">
            <a:avLst/>
          </a:prstGeom>
          <a:noFill/>
        </p:spPr>
        <p:txBody>
          <a:bodyPr wrap="square" lIns="0" tIns="36000" rIns="216000" bIns="36000" rtlCol="0">
            <a:spAutoFit/>
          </a:bodyPr>
          <a:lstStyle/>
          <a:p>
            <a:r>
              <a:rPr lang="en-US" altLang="ko-KR" sz="2000" b="1">
                <a:solidFill>
                  <a:srgbClr val="0B2745"/>
                </a:solidFill>
                <a:cs typeface="Arima Madurai ExtraBold" panose="00000900000000000000" pitchFamily="2" charset="0"/>
              </a:rPr>
              <a:t>Tối ưu giao diện, sửa lỗi chức năng, làm báo cáo</a:t>
            </a:r>
            <a:endParaRPr lang="ko-KR" altLang="en-US" sz="2000" b="1" dirty="0">
              <a:solidFill>
                <a:srgbClr val="0B2745"/>
              </a:solidFill>
              <a:cs typeface="Arima Madurai ExtraBold" panose="00000900000000000000" pitchFamily="2" charset="0"/>
            </a:endParaRPr>
          </a:p>
        </p:txBody>
      </p:sp>
      <p:sp>
        <p:nvSpPr>
          <p:cNvPr id="9" name="TextBox 8">
            <a:extLst>
              <a:ext uri="{FF2B5EF4-FFF2-40B4-BE49-F238E27FC236}">
                <a16:creationId xmlns:a16="http://schemas.microsoft.com/office/drawing/2014/main" id="{A3DB29CB-EC7C-4F0B-BFD1-9219731FF518}"/>
              </a:ext>
            </a:extLst>
          </p:cNvPr>
          <p:cNvSpPr txBox="1"/>
          <p:nvPr/>
        </p:nvSpPr>
        <p:spPr>
          <a:xfrm>
            <a:off x="7223760" y="3279697"/>
            <a:ext cx="1102400" cy="307255"/>
          </a:xfrm>
          <a:prstGeom prst="rect">
            <a:avLst/>
          </a:prstGeom>
          <a:noFill/>
        </p:spPr>
        <p:txBody>
          <a:bodyPr wrap="none" lIns="0" tIns="36000" rIns="144000" bIns="36000" rtlCol="0">
            <a:spAutoFit/>
          </a:bodyPr>
          <a:lstStyle/>
          <a:p>
            <a:pPr>
              <a:lnSpc>
                <a:spcPct val="120000"/>
              </a:lnSpc>
              <a:spcBef>
                <a:spcPts val="1000"/>
              </a:spcBef>
            </a:pPr>
            <a:r>
              <a:rPr lang="en-US" sz="1400" b="1"/>
              <a:t>Giai đoạn 3</a:t>
            </a:r>
            <a:endParaRPr lang="en-US" sz="1400" b="1" dirty="0"/>
          </a:p>
        </p:txBody>
      </p:sp>
      <p:sp>
        <p:nvSpPr>
          <p:cNvPr id="16" name="TextBox 15">
            <a:extLst>
              <a:ext uri="{FF2B5EF4-FFF2-40B4-BE49-F238E27FC236}">
                <a16:creationId xmlns:a16="http://schemas.microsoft.com/office/drawing/2014/main" id="{B5B51026-0E35-4858-A89A-44F2E9828178}"/>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7" name="Straight Connector 16">
            <a:extLst>
              <a:ext uri="{FF2B5EF4-FFF2-40B4-BE49-F238E27FC236}">
                <a16:creationId xmlns:a16="http://schemas.microsoft.com/office/drawing/2014/main" id="{227F4D27-55C0-402D-81CE-2592940E009F}"/>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29327D47-3F85-45D2-B413-3FF019D4E4B0}"/>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0962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2" presetClass="entr" presetSubtype="4" decel="50000" fill="hold" grpId="0" nodeType="withEffect">
                                  <p:stCondLst>
                                    <p:cond delay="20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1000" fill="hold"/>
                                        <p:tgtEl>
                                          <p:spTgt spid="3"/>
                                        </p:tgtEl>
                                        <p:attrNameLst>
                                          <p:attrName>ppt_x</p:attrName>
                                        </p:attrNameLst>
                                      </p:cBhvr>
                                      <p:tavLst>
                                        <p:tav tm="0">
                                          <p:val>
                                            <p:strVal val="#ppt_x"/>
                                          </p:val>
                                        </p:tav>
                                        <p:tav tm="100000">
                                          <p:val>
                                            <p:strVal val="#ppt_x"/>
                                          </p:val>
                                        </p:tav>
                                      </p:tavLst>
                                    </p:anim>
                                    <p:anim calcmode="lin" valueType="num">
                                      <p:cBhvr additive="base">
                                        <p:cTn id="11" dur="1000" fill="hold"/>
                                        <p:tgtEl>
                                          <p:spTgt spid="3"/>
                                        </p:tgtEl>
                                        <p:attrNameLst>
                                          <p:attrName>ppt_y</p:attrName>
                                        </p:attrNameLst>
                                      </p:cBhvr>
                                      <p:tavLst>
                                        <p:tav tm="0">
                                          <p:val>
                                            <p:strVal val="1+#ppt_h/2"/>
                                          </p:val>
                                        </p:tav>
                                        <p:tav tm="100000">
                                          <p:val>
                                            <p:strVal val="#ppt_y"/>
                                          </p:val>
                                        </p:tav>
                                      </p:tavLst>
                                    </p:anim>
                                  </p:childTnLst>
                                </p:cTn>
                              </p:par>
                              <p:par>
                                <p:cTn id="12" presetID="2" presetClass="entr" presetSubtype="4" decel="50000" fill="hold" grpId="0" nodeType="withEffect">
                                  <p:stCondLst>
                                    <p:cond delay="70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1000" fill="hold"/>
                                        <p:tgtEl>
                                          <p:spTgt spid="4"/>
                                        </p:tgtEl>
                                        <p:attrNameLst>
                                          <p:attrName>ppt_x</p:attrName>
                                        </p:attrNameLst>
                                      </p:cBhvr>
                                      <p:tavLst>
                                        <p:tav tm="0">
                                          <p:val>
                                            <p:strVal val="#ppt_x"/>
                                          </p:val>
                                        </p:tav>
                                        <p:tav tm="100000">
                                          <p:val>
                                            <p:strVal val="#ppt_x"/>
                                          </p:val>
                                        </p:tav>
                                      </p:tavLst>
                                    </p:anim>
                                    <p:anim calcmode="lin" valueType="num">
                                      <p:cBhvr additive="base">
                                        <p:cTn id="15" dur="1000" fill="hold"/>
                                        <p:tgtEl>
                                          <p:spTgt spid="4"/>
                                        </p:tgtEl>
                                        <p:attrNameLst>
                                          <p:attrName>ppt_y</p:attrName>
                                        </p:attrNameLst>
                                      </p:cBhvr>
                                      <p:tavLst>
                                        <p:tav tm="0">
                                          <p:val>
                                            <p:strVal val="1+#ppt_h/2"/>
                                          </p:val>
                                        </p:tav>
                                        <p:tav tm="100000">
                                          <p:val>
                                            <p:strVal val="#ppt_y"/>
                                          </p:val>
                                        </p:tav>
                                      </p:tavLst>
                                    </p:anim>
                                  </p:childTnLst>
                                </p:cTn>
                              </p:par>
                              <p:par>
                                <p:cTn id="16" presetID="22" presetClass="entr" presetSubtype="8" fill="hold" grpId="0" nodeType="withEffect">
                                  <p:stCondLst>
                                    <p:cond delay="100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1000"/>
                                        <p:tgtEl>
                                          <p:spTgt spid="5"/>
                                        </p:tgtEl>
                                      </p:cBhvr>
                                    </p:animEffect>
                                  </p:childTnLst>
                                </p:cTn>
                              </p:par>
                              <p:par>
                                <p:cTn id="19" presetID="2" presetClass="entr" presetSubtype="4" decel="5000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1+#ppt_h/2"/>
                                          </p:val>
                                        </p:tav>
                                        <p:tav tm="100000">
                                          <p:val>
                                            <p:strVal val="#ppt_y"/>
                                          </p:val>
                                        </p:tav>
                                      </p:tavLst>
                                    </p:anim>
                                  </p:childTnLst>
                                </p:cTn>
                              </p:par>
                              <p:par>
                                <p:cTn id="23" presetID="2" presetClass="entr" presetSubtype="4" decel="50000" fill="hold" grpId="0" nodeType="withEffect">
                                  <p:stCondLst>
                                    <p:cond delay="50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1000" fill="hold"/>
                                        <p:tgtEl>
                                          <p:spTgt spid="7"/>
                                        </p:tgtEl>
                                        <p:attrNameLst>
                                          <p:attrName>ppt_x</p:attrName>
                                        </p:attrNameLst>
                                      </p:cBhvr>
                                      <p:tavLst>
                                        <p:tav tm="0">
                                          <p:val>
                                            <p:strVal val="#ppt_x"/>
                                          </p:val>
                                        </p:tav>
                                        <p:tav tm="100000">
                                          <p:val>
                                            <p:strVal val="#ppt_x"/>
                                          </p:val>
                                        </p:tav>
                                      </p:tavLst>
                                    </p:anim>
                                    <p:anim calcmode="lin" valueType="num">
                                      <p:cBhvr additive="base">
                                        <p:cTn id="26" dur="1000" fill="hold"/>
                                        <p:tgtEl>
                                          <p:spTgt spid="7"/>
                                        </p:tgtEl>
                                        <p:attrNameLst>
                                          <p:attrName>ppt_y</p:attrName>
                                        </p:attrNameLst>
                                      </p:cBhvr>
                                      <p:tavLst>
                                        <p:tav tm="0">
                                          <p:val>
                                            <p:strVal val="1+#ppt_h/2"/>
                                          </p:val>
                                        </p:tav>
                                        <p:tav tm="100000">
                                          <p:val>
                                            <p:strVal val="#ppt_y"/>
                                          </p:val>
                                        </p:tav>
                                      </p:tavLst>
                                    </p:anim>
                                  </p:childTnLst>
                                </p:cTn>
                              </p:par>
                              <p:par>
                                <p:cTn id="27" presetID="2" presetClass="entr" presetSubtype="4" decel="50000" fill="hold" grpId="0" nodeType="withEffect">
                                  <p:stCondLst>
                                    <p:cond delay="1000"/>
                                  </p:stCondLst>
                                  <p:childTnLst>
                                    <p:set>
                                      <p:cBhvr>
                                        <p:cTn id="28" dur="1" fill="hold">
                                          <p:stCondLst>
                                            <p:cond delay="0"/>
                                          </p:stCondLst>
                                        </p:cTn>
                                        <p:tgtEl>
                                          <p:spTgt spid="9"/>
                                        </p:tgtEl>
                                        <p:attrNameLst>
                                          <p:attrName>style.visibility</p:attrName>
                                        </p:attrNameLst>
                                      </p:cBhvr>
                                      <p:to>
                                        <p:strVal val="visible"/>
                                      </p:to>
                                    </p:set>
                                    <p:anim calcmode="lin" valueType="num">
                                      <p:cBhvr additive="base">
                                        <p:cTn id="29" dur="1000" fill="hold"/>
                                        <p:tgtEl>
                                          <p:spTgt spid="9"/>
                                        </p:tgtEl>
                                        <p:attrNameLst>
                                          <p:attrName>ppt_x</p:attrName>
                                        </p:attrNameLst>
                                      </p:cBhvr>
                                      <p:tavLst>
                                        <p:tav tm="0">
                                          <p:val>
                                            <p:strVal val="#ppt_x"/>
                                          </p:val>
                                        </p:tav>
                                        <p:tav tm="100000">
                                          <p:val>
                                            <p:strVal val="#ppt_x"/>
                                          </p:val>
                                        </p:tav>
                                      </p:tavLst>
                                    </p:anim>
                                    <p:anim calcmode="lin" valueType="num">
                                      <p:cBhvr additive="base">
                                        <p:cTn id="30" dur="1000" fill="hold"/>
                                        <p:tgtEl>
                                          <p:spTgt spid="9"/>
                                        </p:tgtEl>
                                        <p:attrNameLst>
                                          <p:attrName>ppt_y</p:attrName>
                                        </p:attrNameLst>
                                      </p:cBhvr>
                                      <p:tavLst>
                                        <p:tav tm="0">
                                          <p:val>
                                            <p:strVal val="1+#ppt_h/2"/>
                                          </p:val>
                                        </p:tav>
                                        <p:tav tm="100000">
                                          <p:val>
                                            <p:strVal val="#ppt_y"/>
                                          </p:val>
                                        </p:tav>
                                      </p:tavLst>
                                    </p:anim>
                                  </p:childTnLst>
                                </p:cTn>
                              </p:par>
                              <p:par>
                                <p:cTn id="31" presetID="2" presetClass="entr" presetSubtype="4" decel="50000" fill="hold" grpId="0" nodeType="withEffect">
                                  <p:stCondLst>
                                    <p:cond delay="120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1000" fill="hold"/>
                                        <p:tgtEl>
                                          <p:spTgt spid="8"/>
                                        </p:tgtEl>
                                        <p:attrNameLst>
                                          <p:attrName>ppt_x</p:attrName>
                                        </p:attrNameLst>
                                      </p:cBhvr>
                                      <p:tavLst>
                                        <p:tav tm="0">
                                          <p:val>
                                            <p:strVal val="#ppt_x"/>
                                          </p:val>
                                        </p:tav>
                                        <p:tav tm="100000">
                                          <p:val>
                                            <p:strVal val="#ppt_x"/>
                                          </p:val>
                                        </p:tav>
                                      </p:tavLst>
                                    </p:anim>
                                    <p:anim calcmode="lin" valueType="num">
                                      <p:cBhvr additive="base">
                                        <p:cTn id="34" dur="1000" fill="hold"/>
                                        <p:tgtEl>
                                          <p:spTgt spid="8"/>
                                        </p:tgtEl>
                                        <p:attrNameLst>
                                          <p:attrName>ppt_y</p:attrName>
                                        </p:attrNameLst>
                                      </p:cBhvr>
                                      <p:tavLst>
                                        <p:tav tm="0">
                                          <p:val>
                                            <p:strVal val="1+#ppt_h/2"/>
                                          </p:val>
                                        </p:tav>
                                        <p:tav tm="100000">
                                          <p:val>
                                            <p:strVal val="#ppt_y"/>
                                          </p:val>
                                        </p:tav>
                                      </p:tavLst>
                                    </p:anim>
                                  </p:childTnLst>
                                </p:cTn>
                              </p:par>
                              <p:par>
                                <p:cTn id="35" presetID="2" presetClass="entr" presetSubtype="8" decel="5000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 calcmode="lin" valueType="num">
                                      <p:cBhvr additive="base">
                                        <p:cTn id="37" dur="500" fill="hold"/>
                                        <p:tgtEl>
                                          <p:spTgt spid="16"/>
                                        </p:tgtEl>
                                        <p:attrNameLst>
                                          <p:attrName>ppt_x</p:attrName>
                                        </p:attrNameLst>
                                      </p:cBhvr>
                                      <p:tavLst>
                                        <p:tav tm="0">
                                          <p:val>
                                            <p:strVal val="0-#ppt_w/2"/>
                                          </p:val>
                                        </p:tav>
                                        <p:tav tm="100000">
                                          <p:val>
                                            <p:strVal val="#ppt_x"/>
                                          </p:val>
                                        </p:tav>
                                      </p:tavLst>
                                    </p:anim>
                                    <p:anim calcmode="lin" valueType="num">
                                      <p:cBhvr additive="base">
                                        <p:cTn id="38" dur="500" fill="hold"/>
                                        <p:tgtEl>
                                          <p:spTgt spid="16"/>
                                        </p:tgtEl>
                                        <p:attrNameLst>
                                          <p:attrName>ppt_y</p:attrName>
                                        </p:attrNameLst>
                                      </p:cBhvr>
                                      <p:tavLst>
                                        <p:tav tm="0">
                                          <p:val>
                                            <p:strVal val="#ppt_y"/>
                                          </p:val>
                                        </p:tav>
                                        <p:tav tm="100000">
                                          <p:val>
                                            <p:strVal val="#ppt_y"/>
                                          </p:val>
                                        </p:tav>
                                      </p:tavLst>
                                    </p:anim>
                                  </p:childTnLst>
                                </p:cTn>
                              </p:par>
                              <p:par>
                                <p:cTn id="39" presetID="2" presetClass="entr" presetSubtype="8" decel="50000" fill="hold" nodeType="withEffect">
                                  <p:stCondLst>
                                    <p:cond delay="30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0-#ppt_w/2"/>
                                          </p:val>
                                        </p:tav>
                                        <p:tav tm="100000">
                                          <p:val>
                                            <p:strVal val="#ppt_x"/>
                                          </p:val>
                                        </p:tav>
                                      </p:tavLst>
                                    </p:anim>
                                    <p:anim calcmode="lin" valueType="num">
                                      <p:cBhvr additive="base">
                                        <p:cTn id="42" dur="500" fill="hold"/>
                                        <p:tgtEl>
                                          <p:spTgt spid="17"/>
                                        </p:tgtEl>
                                        <p:attrNameLst>
                                          <p:attrName>ppt_y</p:attrName>
                                        </p:attrNameLst>
                                      </p:cBhvr>
                                      <p:tavLst>
                                        <p:tav tm="0">
                                          <p:val>
                                            <p:strVal val="#ppt_y"/>
                                          </p:val>
                                        </p:tav>
                                        <p:tav tm="100000">
                                          <p:val>
                                            <p:strVal val="#ppt_y"/>
                                          </p:val>
                                        </p:tav>
                                      </p:tavLst>
                                    </p:anim>
                                  </p:childTnLst>
                                </p:cTn>
                              </p:par>
                              <p:par>
                                <p:cTn id="43" presetID="2" presetClass="entr" presetSubtype="8" decel="50000" fill="hold" nodeType="withEffect">
                                  <p:stCondLst>
                                    <p:cond delay="50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5" grpId="0" animBg="1"/>
      <p:bldP spid="6" grpId="0"/>
      <p:bldP spid="7" grpId="0"/>
      <p:bldP spid="8" grpId="0"/>
      <p:bldP spid="9"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4" name="Title 3">
            <a:extLst>
              <a:ext uri="{FF2B5EF4-FFF2-40B4-BE49-F238E27FC236}">
                <a16:creationId xmlns:a16="http://schemas.microsoft.com/office/drawing/2014/main" id="{08C957DF-3CC7-4A59-B814-DD4CED0E6659}"/>
              </a:ext>
            </a:extLst>
          </p:cNvPr>
          <p:cNvSpPr>
            <a:spLocks noGrp="1"/>
          </p:cNvSpPr>
          <p:nvPr>
            <p:ph type="title"/>
          </p:nvPr>
        </p:nvSpPr>
        <p:spPr>
          <a:xfrm>
            <a:off x="662479" y="126895"/>
            <a:ext cx="9152697" cy="787505"/>
          </a:xfrm>
        </p:spPr>
        <p:txBody>
          <a:bodyPr/>
          <a:lstStyle/>
          <a:p>
            <a:r>
              <a:rPr lang="en-US"/>
              <a:t>Mục tiêu phát triển Website</a:t>
            </a:r>
          </a:p>
        </p:txBody>
      </p:sp>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EA434A81-76CA-4246-A519-E1A981ADF8CA}"/>
              </a:ext>
            </a:extLst>
          </p:cNvPr>
          <p:cNvSpPr txBox="1"/>
          <p:nvPr/>
        </p:nvSpPr>
        <p:spPr>
          <a:xfrm>
            <a:off x="1527612" y="1304062"/>
            <a:ext cx="10664388" cy="4170363"/>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vi-VN" sz="2000" b="1">
                <a:ea typeface="Times New Roman" panose="02020603050405020304" pitchFamily="18" charset="0"/>
              </a:rPr>
              <a:t>Đưa website trở thành một website sàn bất động sản thương mại giúp người dùng có thể dễ dàng tìm kiếm và cập nhật được những khu vực bất động sản uy tín và chất lượng để cho người dùng</a:t>
            </a:r>
            <a:endParaRPr lang="en-US" sz="2000" b="1">
              <a:ea typeface="Times New Roman" panose="02020603050405020304" pitchFamily="18" charset="0"/>
            </a:endParaRPr>
          </a:p>
          <a:p>
            <a:pPr marL="342900" lvl="0" indent="-342900">
              <a:lnSpc>
                <a:spcPct val="200000"/>
              </a:lnSpc>
              <a:buFont typeface="Wingdings" panose="05000000000000000000" pitchFamily="2" charset="2"/>
              <a:buChar char="q"/>
            </a:pPr>
            <a:r>
              <a:rPr lang="vi-VN" sz="2000" b="1">
                <a:ea typeface="Times New Roman" panose="02020603050405020304" pitchFamily="18" charset="0"/>
              </a:rPr>
              <a:t>Phát triển hệ thống sàn theo cơ chế Win – Win giúp người bán có thể đăng tin bất động sản của mình tiếp cận nhiều đến cho người bán</a:t>
            </a:r>
            <a:endParaRPr lang="en-US" sz="2000" b="1">
              <a:ea typeface="Times New Roman" panose="02020603050405020304" pitchFamily="18" charset="0"/>
            </a:endParaRPr>
          </a:p>
          <a:p>
            <a:pPr marL="342900" lvl="0" indent="-342900">
              <a:lnSpc>
                <a:spcPct val="200000"/>
              </a:lnSpc>
              <a:buFont typeface="Wingdings" panose="05000000000000000000" pitchFamily="2" charset="2"/>
              <a:buChar char="q"/>
            </a:pPr>
            <a:r>
              <a:rPr lang="vi-VN" sz="2000" b="1">
                <a:ea typeface="Times New Roman" panose="02020603050405020304" pitchFamily="18" charset="0"/>
              </a:rPr>
              <a:t>Tối ưu seo cho website</a:t>
            </a:r>
          </a:p>
          <a:p>
            <a:pPr marL="452437" lvl="1">
              <a:lnSpc>
                <a:spcPct val="150000"/>
              </a:lnSpc>
            </a:pPr>
            <a:endParaRPr lang="vi-VN" sz="2000" b="1">
              <a:ea typeface="Times New Roman" panose="02020603050405020304" pitchFamily="18" charset="0"/>
            </a:endParaRPr>
          </a:p>
        </p:txBody>
      </p:sp>
    </p:spTree>
    <p:extLst>
      <p:ext uri="{BB962C8B-B14F-4D97-AF65-F5344CB8AC3E}">
        <p14:creationId xmlns:p14="http://schemas.microsoft.com/office/powerpoint/2010/main" val="4752190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8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667058" y="883355"/>
            <a:ext cx="10664388" cy="7402017"/>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chủ của website</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banner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danh mục của mua bán / cho thuê – thuê / sang nhượng</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bộ lọc search cho người dùng (Bao gồm theo mua – bán / Thuê – cho thuê / sang nhượng, Lọc theo quận – thành phố)</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Hiện thi các tin tức bất động sản theo danh mục (mua – bán / Thuê – cho thuê / sang nhượng) theo ưu tiên tin VIP</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Header</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chức năng so sánh, yêu thích, tin tức, login, lịch sử, so sanh</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Chức năng đăng bài</a:t>
            </a:r>
            <a:r>
              <a:rPr lang="en-US" sz="2000">
                <a:ea typeface="Times New Roman" panose="02020603050405020304" pitchFamily="18" charset="0"/>
              </a:rPr>
              <a:t> </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Footer</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danh sách tin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form đăng ký nhận tin email</a:t>
            </a: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spTree>
    <p:extLst>
      <p:ext uri="{BB962C8B-B14F-4D97-AF65-F5344CB8AC3E}">
        <p14:creationId xmlns:p14="http://schemas.microsoft.com/office/powerpoint/2010/main" val="215140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0287" b="9356"/>
          <a:stretch/>
        </p:blipFill>
        <p:spPr>
          <a:xfrm>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chemeClr val="bg1">
                      <a:lumMod val="50000"/>
                      <a:lumOff val="50000"/>
                      <a:alpha val="40000"/>
                    </a:schemeClr>
                  </a:glow>
                  <a:reflection blurRad="6350" stA="55000" endA="300" endPos="45500" dir="5400000" sy="-100000" algn="bl" rotWithShape="0"/>
                </a:effectLst>
              </a:rPr>
              <a:t>PHÂN TÍCH</a:t>
            </a:r>
          </a:p>
        </p:txBody>
      </p:sp>
    </p:spTree>
    <p:extLst>
      <p:ext uri="{BB962C8B-B14F-4D97-AF65-F5344CB8AC3E}">
        <p14:creationId xmlns:p14="http://schemas.microsoft.com/office/powerpoint/2010/main" val="400714447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59ED31-A5EF-4EE9-979B-2FDFEE6210F5}"/>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rcRect l="11111"/>
          <a:stretch/>
        </p:blipFill>
        <p:spPr>
          <a:xfrm>
            <a:off x="0" y="0"/>
            <a:ext cx="12192000" cy="6858000"/>
          </a:xfrm>
          <a:prstGeom prst="rect">
            <a:avLst/>
          </a:prstGeom>
        </p:spPr>
      </p:pic>
      <p:sp>
        <p:nvSpPr>
          <p:cNvPr id="3" name="Title 3">
            <a:extLst>
              <a:ext uri="{FF2B5EF4-FFF2-40B4-BE49-F238E27FC236}">
                <a16:creationId xmlns:a16="http://schemas.microsoft.com/office/drawing/2014/main" id="{C141A302-D8BE-44C1-897B-89C6526D728E}"/>
              </a:ext>
            </a:extLst>
          </p:cNvPr>
          <p:cNvSpPr txBox="1">
            <a:spLocks/>
          </p:cNvSpPr>
          <p:nvPr/>
        </p:nvSpPr>
        <p:spPr>
          <a:xfrm>
            <a:off x="1427223"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YÊU CẦU CHỨC NĂNG HỆ THỐNG</a:t>
            </a:r>
          </a:p>
        </p:txBody>
      </p:sp>
      <p:sp>
        <p:nvSpPr>
          <p:cNvPr id="9" name="TextBox 8">
            <a:extLst>
              <a:ext uri="{FF2B5EF4-FFF2-40B4-BE49-F238E27FC236}">
                <a16:creationId xmlns:a16="http://schemas.microsoft.com/office/drawing/2014/main" id="{C342EA9A-ECCB-4455-BD01-3E2B23980E1C}"/>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0" name="Straight Connector 9">
            <a:extLst>
              <a:ext uri="{FF2B5EF4-FFF2-40B4-BE49-F238E27FC236}">
                <a16:creationId xmlns:a16="http://schemas.microsoft.com/office/drawing/2014/main" id="{2E99DF0F-6344-4031-8690-BE4AB735516D}"/>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C4E147-8E02-4867-9C30-0618CBBAD292}"/>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72264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300"/>
                                        <p:tgtEl>
                                          <p:spTgt spid="3"/>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930335" y="882153"/>
            <a:ext cx="10835838" cy="5093693"/>
          </a:xfrm>
          <a:prstGeom prst="rect">
            <a:avLst/>
          </a:prstGeom>
          <a:noFill/>
        </p:spPr>
        <p:txBody>
          <a:bodyPr wrap="square" lIns="0" tIns="36000" rIns="216000" bIns="36000" rtlCol="0">
            <a:spAutoFit/>
          </a:bodyPr>
          <a:lstStyle/>
          <a:p>
            <a:pPr marL="795337" lvl="1" indent="-342900">
              <a:lnSpc>
                <a:spcPct val="150000"/>
              </a:lnSpc>
              <a:buFont typeface="Wingdings" panose="05000000000000000000" pitchFamily="2" charset="2"/>
              <a:buChar char="Ø"/>
            </a:pPr>
            <a:r>
              <a:rPr lang="vi-VN" sz="2000">
                <a:ea typeface="Times New Roman" panose="02020603050405020304" pitchFamily="18" charset="0"/>
              </a:rPr>
              <a:t>VIFLAND là một sàn bất động </a:t>
            </a:r>
            <a:r>
              <a:rPr lang="en-US" sz="2000">
                <a:ea typeface="Times New Roman" panose="02020603050405020304" pitchFamily="18" charset="0"/>
              </a:rPr>
              <a:t>sản</a:t>
            </a:r>
            <a:r>
              <a:rPr lang="vi-VN" sz="2000">
                <a:ea typeface="Times New Roman" panose="02020603050405020304" pitchFamily="18" charset="0"/>
              </a:rPr>
              <a:t>, cho phép người dùng truy cập để đăng tin về bất động sản. Hệ thống có cơ chế tin vip giúp người dùng đẩy nhanh tin tức của mình đến với khách hàng. Bộ lọc mở rộng giúp người dùng dễ dàng tìm được bất động sản yêu thích của mình. </a:t>
            </a:r>
          </a:p>
          <a:p>
            <a:pPr marL="795337" lvl="1" indent="-342900">
              <a:lnSpc>
                <a:spcPct val="150000"/>
              </a:lnSpc>
              <a:buFont typeface="Wingdings" panose="05000000000000000000" pitchFamily="2" charset="2"/>
              <a:buChar char="Ø"/>
            </a:pPr>
            <a:r>
              <a:rPr lang="vi-VN" sz="2000">
                <a:ea typeface="Times New Roman" panose="02020603050405020304" pitchFamily="18" charset="0"/>
              </a:rPr>
              <a:t>Hệ thống quản trị website giúp quản lý tin bất động sản, quản trị website về hình ảnh logo –</a:t>
            </a:r>
            <a:r>
              <a:rPr lang="en-US" sz="2000">
                <a:ea typeface="Times New Roman" panose="02020603050405020304" pitchFamily="18" charset="0"/>
              </a:rPr>
              <a:t> </a:t>
            </a:r>
            <a:r>
              <a:rPr lang="vi-VN" sz="2000">
                <a:ea typeface="Times New Roman" panose="02020603050405020304" pitchFamily="18" charset="0"/>
              </a:rPr>
              <a:t>banner, hệ thống email  của người dùng. Thống kê lượt truy cập hành vi hàng ngày của người dùng đến với website. Thống kê giao dịch hằng tháng cho quản trị dễ dàng có thể kiểm soát được tinh hình website.</a:t>
            </a:r>
          </a:p>
          <a:p>
            <a:pPr marL="795337" lvl="1" indent="-342900">
              <a:lnSpc>
                <a:spcPct val="150000"/>
              </a:lnSpc>
              <a:buFont typeface="Wingdings" panose="05000000000000000000" pitchFamily="2" charset="2"/>
              <a:buChar char="Ø"/>
            </a:pPr>
            <a:r>
              <a:rPr lang="vi-VN" sz="2000">
                <a:ea typeface="Times New Roman" panose="02020603050405020304" pitchFamily="18" charset="0"/>
              </a:rPr>
              <a:t>Có hệ thống gửi mail đến tất cả user cho quản trị viên gửi mail quảng cáo khuyến mãi đến hàng loạt người dùng. Xuất và nhập email vào dữ liệu trên website. Bảng xếp hạng thành viên cho user nạp tiền cao nhất</a:t>
            </a:r>
          </a:p>
        </p:txBody>
      </p:sp>
    </p:spTree>
    <p:extLst>
      <p:ext uri="{BB962C8B-B14F-4D97-AF65-F5344CB8AC3E}">
        <p14:creationId xmlns:p14="http://schemas.microsoft.com/office/powerpoint/2010/main" val="302270843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59ED31-A5EF-4EE9-979B-2FDFEE6210F5}"/>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3">
            <a:extLst>
              <a:ext uri="{FF2B5EF4-FFF2-40B4-BE49-F238E27FC236}">
                <a16:creationId xmlns:a16="http://schemas.microsoft.com/office/drawing/2014/main" id="{C141A302-D8BE-44C1-897B-89C6526D728E}"/>
              </a:ext>
            </a:extLst>
          </p:cNvPr>
          <p:cNvSpPr txBox="1">
            <a:spLocks/>
          </p:cNvSpPr>
          <p:nvPr/>
        </p:nvSpPr>
        <p:spPr>
          <a:xfrm>
            <a:off x="1427223"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ln>
                  <a:solidFill>
                    <a:srgbClr val="FFFFFF"/>
                  </a:solidFill>
                </a:ln>
                <a:effectLst>
                  <a:glow rad="139700">
                    <a:srgbClr val="0B2745">
                      <a:alpha val="40000"/>
                    </a:srgbClr>
                  </a:glow>
                  <a:reflection blurRad="6350" stA="55000" endA="300" endPos="45500" dir="5400000" sy="-100000" algn="bl" rotWithShape="0"/>
                </a:effectLst>
              </a:rPr>
              <a:t>YÊU CẦU VỀ BẢO MẬT</a:t>
            </a:r>
          </a:p>
        </p:txBody>
      </p:sp>
      <p:sp>
        <p:nvSpPr>
          <p:cNvPr id="9" name="TextBox 8">
            <a:extLst>
              <a:ext uri="{FF2B5EF4-FFF2-40B4-BE49-F238E27FC236}">
                <a16:creationId xmlns:a16="http://schemas.microsoft.com/office/drawing/2014/main" id="{C342EA9A-ECCB-4455-BD01-3E2B23980E1C}"/>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0" name="Straight Connector 9">
            <a:extLst>
              <a:ext uri="{FF2B5EF4-FFF2-40B4-BE49-F238E27FC236}">
                <a16:creationId xmlns:a16="http://schemas.microsoft.com/office/drawing/2014/main" id="{2E99DF0F-6344-4031-8690-BE4AB735516D}"/>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C4E147-8E02-4867-9C30-0618CBBAD292}"/>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17629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300"/>
                                        <p:tgtEl>
                                          <p:spTgt spid="3"/>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D2A432-D77E-48EF-B0FC-C7B37A242622}"/>
              </a:ext>
            </a:extLst>
          </p:cNvPr>
          <p:cNvPicPr>
            <a:picLocks noChangeAspect="1"/>
          </p:cNvPicPr>
          <p:nvPr/>
        </p:nvPicPr>
        <p:blipFill rotWithShape="1">
          <a:blip r:embed="rId3">
            <a:extLst>
              <a:ext uri="{28A0092B-C50C-407E-A947-70E740481C1C}">
                <a14:useLocalDpi xmlns:a14="http://schemas.microsoft.com/office/drawing/2010/main" val="0"/>
              </a:ext>
            </a:extLst>
          </a:blip>
          <a:srcRect l="-1" t="1450" r="-1" b="18192"/>
          <a:stretch/>
        </p:blipFill>
        <p:spPr>
          <a:xfrm>
            <a:off x="0" y="-1"/>
            <a:ext cx="12192000" cy="6858001"/>
          </a:xfrm>
          <a:prstGeom prst="rect">
            <a:avLst/>
          </a:prstGeom>
        </p:spPr>
      </p:pic>
      <p:sp>
        <p:nvSpPr>
          <p:cNvPr id="30" name="Title 29" hidden="1"/>
          <p:cNvSpPr>
            <a:spLocks noGrp="1"/>
          </p:cNvSpPr>
          <p:nvPr>
            <p:ph type="title"/>
          </p:nvPr>
        </p:nvSpPr>
        <p:spPr>
          <a:xfrm>
            <a:off x="1024971" y="502785"/>
            <a:ext cx="10146612" cy="1647411"/>
          </a:xfrm>
        </p:spPr>
        <p:txBody>
          <a:bodyPr/>
          <a:lstStyle/>
          <a:p>
            <a:pPr algn="ctr"/>
            <a:r>
              <a:rPr lang="en-US" dirty="0">
                <a:effectLst>
                  <a:reflection blurRad="6350" stA="55000" endA="300" endPos="45500" dir="5400000" sy="-100000" algn="bl" rotWithShape="0"/>
                </a:effectLst>
              </a:rPr>
              <a:t>VIFLAND</a:t>
            </a:r>
          </a:p>
        </p:txBody>
      </p:sp>
      <p:pic>
        <p:nvPicPr>
          <p:cNvPr id="6" name="Picture Placeholder 5">
            <a:extLst>
              <a:ext uri="{FF2B5EF4-FFF2-40B4-BE49-F238E27FC236}">
                <a16:creationId xmlns:a16="http://schemas.microsoft.com/office/drawing/2014/main" id="{1BECD266-9D1A-46E8-B87F-BFE00EC0EB73}"/>
              </a:ext>
            </a:extLst>
          </p:cNvPr>
          <p:cNvPicPr>
            <a:picLocks noGrp="1" noChangeAspect="1"/>
          </p:cNvPicPr>
          <p:nvPr>
            <p:ph type="pic" sz="quarter" idx="12"/>
          </p:nvPr>
        </p:nvPicPr>
        <p:blipFill rotWithShape="1">
          <a:blip r:embed="rId4">
            <a:extLst>
              <a:ext uri="{28A0092B-C50C-407E-A947-70E740481C1C}">
                <a14:useLocalDpi xmlns:a14="http://schemas.microsoft.com/office/drawing/2010/main" val="0"/>
              </a:ext>
            </a:extLst>
          </a:blip>
          <a:srcRect l="-395" r="-438"/>
          <a:stretch/>
        </p:blipFill>
        <p:spPr>
          <a:xfrm>
            <a:off x="3542011" y="592648"/>
            <a:ext cx="5107978" cy="3236397"/>
          </a:xfrm>
          <a:noFill/>
          <a:ln>
            <a:noFill/>
          </a:ln>
        </p:spPr>
      </p:pic>
      <p:sp>
        <p:nvSpPr>
          <p:cNvPr id="20" name="TextBox 19">
            <a:extLst>
              <a:ext uri="{FF2B5EF4-FFF2-40B4-BE49-F238E27FC236}">
                <a16:creationId xmlns:a16="http://schemas.microsoft.com/office/drawing/2014/main" id="{4920AFBD-7D39-4E39-9BED-77FF12BBF386}"/>
              </a:ext>
            </a:extLst>
          </p:cNvPr>
          <p:cNvSpPr txBox="1"/>
          <p:nvPr/>
        </p:nvSpPr>
        <p:spPr>
          <a:xfrm>
            <a:off x="6096000" y="4049614"/>
            <a:ext cx="4686300" cy="2031325"/>
          </a:xfrm>
          <a:prstGeom prst="rect">
            <a:avLst/>
          </a:prstGeom>
          <a:noFill/>
        </p:spPr>
        <p:txBody>
          <a:bodyPr wrap="square">
            <a:spAutoFit/>
          </a:bodyPr>
          <a:lstStyle/>
          <a:p>
            <a:r>
              <a:rPr lang="en-US"/>
              <a:t>GVHD</a:t>
            </a:r>
            <a:r>
              <a:rPr lang="vi-VN"/>
              <a:t>:</a:t>
            </a:r>
            <a:r>
              <a:rPr lang="en-US"/>
              <a:t> </a:t>
            </a:r>
            <a:r>
              <a:rPr lang="vi-VN"/>
              <a:t>Thầy Nguyễn Văn Long</a:t>
            </a:r>
          </a:p>
          <a:p>
            <a:r>
              <a:rPr lang="vi-VN"/>
              <a:t>Thành viên: </a:t>
            </a:r>
            <a:endParaRPr lang="en-US"/>
          </a:p>
          <a:p>
            <a:pPr marL="1546225" indent="-285750">
              <a:buFont typeface="Wingdings" panose="05000000000000000000" pitchFamily="2" charset="2"/>
              <a:buChar char="q"/>
            </a:pPr>
            <a:r>
              <a:rPr lang="vi-VN"/>
              <a:t>Lê Đức Huy</a:t>
            </a:r>
          </a:p>
          <a:p>
            <a:pPr marL="1546225" indent="-285750">
              <a:buFont typeface="Wingdings" panose="05000000000000000000" pitchFamily="2" charset="2"/>
              <a:buChar char="q"/>
            </a:pPr>
            <a:r>
              <a:rPr lang="vi-VN"/>
              <a:t>Trần Thanh Lâm</a:t>
            </a:r>
            <a:endParaRPr lang="en-US"/>
          </a:p>
          <a:p>
            <a:pPr marL="1546225" indent="-285750">
              <a:buFont typeface="Wingdings" panose="05000000000000000000" pitchFamily="2" charset="2"/>
              <a:buChar char="q"/>
            </a:pPr>
            <a:r>
              <a:rPr lang="vi-VN"/>
              <a:t>Lê Quang Nguyên</a:t>
            </a:r>
          </a:p>
          <a:p>
            <a:pPr marL="1546225" indent="-285750">
              <a:buFont typeface="Wingdings" panose="05000000000000000000" pitchFamily="2" charset="2"/>
              <a:buChar char="q"/>
            </a:pPr>
            <a:r>
              <a:rPr lang="vi-VN"/>
              <a:t>Trương Hoàng Minh</a:t>
            </a:r>
          </a:p>
          <a:p>
            <a:pPr marL="1546225" indent="-285750">
              <a:buFont typeface="Wingdings" panose="05000000000000000000" pitchFamily="2" charset="2"/>
              <a:buChar char="q"/>
            </a:pPr>
            <a:r>
              <a:rPr lang="vi-VN"/>
              <a:t>Bùi Nguyễn Hoàng Thọ</a:t>
            </a:r>
          </a:p>
        </p:txBody>
      </p:sp>
      <p:sp>
        <p:nvSpPr>
          <p:cNvPr id="7" name="TextBox 6">
            <a:extLst>
              <a:ext uri="{FF2B5EF4-FFF2-40B4-BE49-F238E27FC236}">
                <a16:creationId xmlns:a16="http://schemas.microsoft.com/office/drawing/2014/main" id="{89BB3306-16CC-48AB-828E-100613191503}"/>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721540FA-3A04-475D-92E0-5DC0D575CDC1}"/>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4464CB2-8729-4F22-80CB-2DF5EA77692D}"/>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7578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930335" y="1805483"/>
            <a:ext cx="10835838" cy="3247034"/>
          </a:xfrm>
          <a:prstGeom prst="rect">
            <a:avLst/>
          </a:prstGeom>
          <a:noFill/>
        </p:spPr>
        <p:txBody>
          <a:bodyPr wrap="square" lIns="0" tIns="36000" rIns="216000" bIns="36000" rtlCol="0">
            <a:spAutoFit/>
          </a:bodyPr>
          <a:lstStyle/>
          <a:p>
            <a:pPr marL="795337" lvl="1" indent="-342900">
              <a:lnSpc>
                <a:spcPct val="150000"/>
              </a:lnSpc>
              <a:buFont typeface="Wingdings" panose="05000000000000000000" pitchFamily="2" charset="2"/>
              <a:buChar char="Ø"/>
            </a:pPr>
            <a:r>
              <a:rPr lang="vi-VN" sz="2000">
                <a:ea typeface="Times New Roman" panose="02020603050405020304" pitchFamily="18" charset="0"/>
              </a:rPr>
              <a:t>Tất cả các form đều kiểm soát dữ liệu và bắt lỗi khi truy vấn</a:t>
            </a:r>
            <a:endParaRPr lang="en-US" sz="2000">
              <a:ea typeface="Times New Roman" panose="02020603050405020304" pitchFamily="18" charset="0"/>
            </a:endParaRPr>
          </a:p>
          <a:p>
            <a:pPr marL="795337" lvl="1" indent="-342900">
              <a:lnSpc>
                <a:spcPct val="150000"/>
              </a:lnSpc>
              <a:buFont typeface="Wingdings" panose="05000000000000000000" pitchFamily="2" charset="2"/>
              <a:buChar char="Ø"/>
            </a:pPr>
            <a:endParaRPr lang="vi-VN" sz="2000">
              <a:ea typeface="Times New Roman" panose="02020603050405020304" pitchFamily="18" charset="0"/>
            </a:endParaRPr>
          </a:p>
          <a:p>
            <a:pPr marL="795337" lvl="1" indent="-342900">
              <a:lnSpc>
                <a:spcPct val="150000"/>
              </a:lnSpc>
              <a:buFont typeface="Wingdings" panose="05000000000000000000" pitchFamily="2" charset="2"/>
              <a:buChar char="Ø"/>
            </a:pPr>
            <a:r>
              <a:rPr lang="vi-VN" sz="2000">
                <a:ea typeface="Times New Roman" panose="02020603050405020304" pitchFamily="18" charset="0"/>
              </a:rPr>
              <a:t>Mã hóa dữ liệu tài khoản, email, mật khẩu của người dùng</a:t>
            </a:r>
            <a:endParaRPr lang="en-US" sz="2000">
              <a:ea typeface="Times New Roman" panose="02020603050405020304" pitchFamily="18" charset="0"/>
            </a:endParaRPr>
          </a:p>
          <a:p>
            <a:pPr marL="795337" lvl="1" indent="-342900">
              <a:lnSpc>
                <a:spcPct val="150000"/>
              </a:lnSpc>
              <a:buFont typeface="Wingdings" panose="05000000000000000000" pitchFamily="2" charset="2"/>
              <a:buChar char="Ø"/>
            </a:pPr>
            <a:endParaRPr lang="vi-VN" sz="2000">
              <a:ea typeface="Times New Roman" panose="02020603050405020304" pitchFamily="18" charset="0"/>
            </a:endParaRPr>
          </a:p>
          <a:p>
            <a:pPr marL="795337" lvl="1" indent="-342900">
              <a:lnSpc>
                <a:spcPct val="150000"/>
              </a:lnSpc>
              <a:buFont typeface="Wingdings" panose="05000000000000000000" pitchFamily="2" charset="2"/>
              <a:buChar char="Ø"/>
            </a:pPr>
            <a:r>
              <a:rPr lang="vi-VN" sz="2000">
                <a:ea typeface="Times New Roman" panose="02020603050405020304" pitchFamily="18" charset="0"/>
              </a:rPr>
              <a:t>Các chức năng đăng bài thông tin phải kiểm tra đăng nhập mới cho sử dụng </a:t>
            </a:r>
            <a:endParaRPr lang="en-US" sz="2000">
              <a:ea typeface="Times New Roman" panose="02020603050405020304" pitchFamily="18" charset="0"/>
            </a:endParaRPr>
          </a:p>
          <a:p>
            <a:pPr marL="795337" lvl="1" indent="-342900">
              <a:lnSpc>
                <a:spcPct val="150000"/>
              </a:lnSpc>
              <a:buFont typeface="Wingdings" panose="05000000000000000000" pitchFamily="2" charset="2"/>
              <a:buChar char="Ø"/>
            </a:pPr>
            <a:endParaRPr lang="vi-VN" sz="2000">
              <a:ea typeface="Times New Roman" panose="02020603050405020304" pitchFamily="18" charset="0"/>
            </a:endParaRPr>
          </a:p>
          <a:p>
            <a:pPr marL="795337" lvl="1" indent="-342900">
              <a:lnSpc>
                <a:spcPct val="150000"/>
              </a:lnSpc>
              <a:buFont typeface="Wingdings" panose="05000000000000000000" pitchFamily="2" charset="2"/>
              <a:buChar char="Ø"/>
            </a:pPr>
            <a:r>
              <a:rPr lang="vi-VN" sz="2000">
                <a:ea typeface="Times New Roman" panose="02020603050405020304" pitchFamily="18" charset="0"/>
              </a:rPr>
              <a:t>Chức năng quản trị phải kiểm tra phân quyền mới cho truy cập</a:t>
            </a:r>
          </a:p>
        </p:txBody>
      </p:sp>
    </p:spTree>
    <p:extLst>
      <p:ext uri="{BB962C8B-B14F-4D97-AF65-F5344CB8AC3E}">
        <p14:creationId xmlns:p14="http://schemas.microsoft.com/office/powerpoint/2010/main" val="3311000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59ED31-A5EF-4EE9-979B-2FDFEE6210F5}"/>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3">
            <a:extLst>
              <a:ext uri="{FF2B5EF4-FFF2-40B4-BE49-F238E27FC236}">
                <a16:creationId xmlns:a16="http://schemas.microsoft.com/office/drawing/2014/main" id="{C141A302-D8BE-44C1-897B-89C6526D728E}"/>
              </a:ext>
            </a:extLst>
          </p:cNvPr>
          <p:cNvSpPr txBox="1">
            <a:spLocks/>
          </p:cNvSpPr>
          <p:nvPr/>
        </p:nvSpPr>
        <p:spPr>
          <a:xfrm>
            <a:off x="1427223"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ln>
                  <a:solidFill>
                    <a:srgbClr val="FFFFFF"/>
                  </a:solidFill>
                </a:ln>
                <a:effectLst>
                  <a:glow rad="139700">
                    <a:srgbClr val="0B2745">
                      <a:alpha val="40000"/>
                    </a:srgbClr>
                  </a:glow>
                  <a:reflection blurRad="6350" stA="55000" endA="300" endPos="45500" dir="5400000" sy="-100000" algn="bl" rotWithShape="0"/>
                </a:effectLst>
              </a:rPr>
              <a:t>CẤU TRÚC CHUNG CỦA WEBSITE</a:t>
            </a:r>
          </a:p>
        </p:txBody>
      </p:sp>
      <p:sp>
        <p:nvSpPr>
          <p:cNvPr id="9" name="TextBox 8">
            <a:extLst>
              <a:ext uri="{FF2B5EF4-FFF2-40B4-BE49-F238E27FC236}">
                <a16:creationId xmlns:a16="http://schemas.microsoft.com/office/drawing/2014/main" id="{C342EA9A-ECCB-4455-BD01-3E2B23980E1C}"/>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0" name="Straight Connector 9">
            <a:extLst>
              <a:ext uri="{FF2B5EF4-FFF2-40B4-BE49-F238E27FC236}">
                <a16:creationId xmlns:a16="http://schemas.microsoft.com/office/drawing/2014/main" id="{2E99DF0F-6344-4031-8690-BE4AB735516D}"/>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C4E147-8E02-4867-9C30-0618CBBAD292}"/>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75638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300"/>
                                        <p:tgtEl>
                                          <p:spTgt spid="3"/>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7402017"/>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chủ của website</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banner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danh mục của mua bán / cho thuê – thuê / sang nhượng</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bộ lọc search cho người dùng (Bao gồm theo mua – bán / Thuê – cho thuê / sang nhượng, Lọc theo quận – thành phố)</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Hiện thi các tin tức bất động sản theo danh mục (mua – bán / Thuê – cho thuê / sang nhượng) theo ưu tiên tin VIP</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Header</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chức năng so sánh, yêu thích, tin tức, login, lịch sử, so sanh</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Chức năng đăng bài</a:t>
            </a:r>
            <a:r>
              <a:rPr lang="en-US" sz="2000">
                <a:ea typeface="Times New Roman" panose="02020603050405020304" pitchFamily="18" charset="0"/>
              </a:rPr>
              <a:t> </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Footer</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danh sách tin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form đăng ký nhận tin email</a:t>
            </a: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spTree>
    <p:extLst>
      <p:ext uri="{BB962C8B-B14F-4D97-AF65-F5344CB8AC3E}">
        <p14:creationId xmlns:p14="http://schemas.microsoft.com/office/powerpoint/2010/main" val="36149592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728265"/>
            <a:ext cx="10835838" cy="5401470"/>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danh mục tin đăng</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tin theo danh mục, các tin hiển thị các thông tin hình ảnh, địa điểm,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Diện tích, mặt tiền, loại nhà đất, đối tượng, ngày đăng bài.</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Bộ lọc nâng cao chi tiết </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chi tiết tin đăng</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slide hình ảnh chi tiết cho người dùng click hình xem chi tiết</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thông tin người đăng bài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Các thông tin liên quan đến tin bao gồm các thông tin nhà đất</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bài viết liên quan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mô tả tin </a:t>
            </a:r>
            <a:endParaRPr lang="en-US"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spTree>
    <p:extLst>
      <p:ext uri="{BB962C8B-B14F-4D97-AF65-F5344CB8AC3E}">
        <p14:creationId xmlns:p14="http://schemas.microsoft.com/office/powerpoint/2010/main" val="208281491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420488"/>
            <a:ext cx="10835838" cy="6017023"/>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đăng tin bất động sản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Thêm tiêu đề, tag, mô tả, hình ảnh cho bài viết</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o	Thêm các thông tin liên hệ</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Có chức năng tin vip </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lý tin đăng</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Quản lý trạng thái tin đã đăng – Chưa đăng – Chờ xác nhận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thông tin bài đã đăng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Có thêm bộ lọc hiển thị search lọc tin vip và trạng thái</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lí thông tin tài khoản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Thay đổi thông tin tài khoản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Thay đổi mật khẩu</a:t>
            </a:r>
          </a:p>
          <a:p>
            <a:pPr marL="714375" lvl="1" indent="-261938">
              <a:lnSpc>
                <a:spcPct val="150000"/>
              </a:lnSpc>
              <a:buFont typeface="Wingdings" panose="05000000000000000000" pitchFamily="2" charset="2"/>
              <a:buChar char="§"/>
            </a:pPr>
            <a:endParaRPr lang="en-US" sz="2000">
              <a:ea typeface="Times New Roman" panose="02020603050405020304" pitchFamily="18" charset="0"/>
            </a:endParaRPr>
          </a:p>
        </p:txBody>
      </p:sp>
    </p:spTree>
    <p:extLst>
      <p:ext uri="{BB962C8B-B14F-4D97-AF65-F5344CB8AC3E}">
        <p14:creationId xmlns:p14="http://schemas.microsoft.com/office/powerpoint/2010/main" val="33514103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574377"/>
            <a:ext cx="10835838" cy="5709246"/>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lý tài khoản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Đăng nhập</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Đăng ký</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Quên mật khẩu </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tin tức</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Hiện các bài viết đã đăng</a:t>
            </a:r>
            <a:endParaRPr lang="en-US" sz="2000" b="1">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tin tức chi tiết</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Trang tin tức</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Hiện các bài viết đã đăng</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yêu thích</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sản phẩm đã ấn thích </a:t>
            </a:r>
          </a:p>
        </p:txBody>
      </p:sp>
    </p:spTree>
    <p:extLst>
      <p:ext uri="{BB962C8B-B14F-4D97-AF65-F5344CB8AC3E}">
        <p14:creationId xmlns:p14="http://schemas.microsoft.com/office/powerpoint/2010/main" val="38898487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292285" y="1297652"/>
            <a:ext cx="4803715" cy="4262696"/>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so sánh</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Hiển thị các sản phẩm đã ấn nút so sánh và so sánh các sản phẩm</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nạp tiền</a:t>
            </a:r>
          </a:p>
          <a:p>
            <a:pPr marL="742915" lvl="1" indent="-285750">
              <a:buFont typeface="Wingdings" panose="05000000000000000000" pitchFamily="2" charset="2"/>
              <a:buChar char="§"/>
            </a:pPr>
            <a:r>
              <a:rPr lang="vi-VN"/>
              <a:t>Nạp tiền sử dụng tính năng </a:t>
            </a:r>
            <a:r>
              <a:rPr lang="en-US"/>
              <a:t>VIP khi đăng</a:t>
            </a:r>
            <a:r>
              <a:rPr lang="vi-VN"/>
              <a:t> tin</a:t>
            </a:r>
            <a:endParaRPr lang="en-US"/>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liên hệ</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Form liên hệ</a:t>
            </a:r>
            <a:endParaRPr lang="vi-VN" sz="2000">
              <a:ea typeface="Times New Roman" panose="02020603050405020304" pitchFamily="18" charset="0"/>
            </a:endParaRPr>
          </a:p>
          <a:p>
            <a:pPr marL="714375" lvl="1" indent="-261938">
              <a:lnSpc>
                <a:spcPct val="150000"/>
              </a:lnSpc>
              <a:buFont typeface="Wingdings" panose="05000000000000000000" pitchFamily="2" charset="2"/>
              <a:buChar char="§"/>
            </a:pPr>
            <a:r>
              <a:rPr lang="en-US" sz="2000">
                <a:ea typeface="Times New Roman" panose="02020603050405020304" pitchFamily="18" charset="0"/>
              </a:rPr>
              <a:t>Hiện thông tin của sàn BĐS</a:t>
            </a:r>
            <a:endParaRPr lang="vi-VN" sz="2000">
              <a:ea typeface="Times New Roman" panose="02020603050405020304" pitchFamily="18" charset="0"/>
            </a:endParaRPr>
          </a:p>
        </p:txBody>
      </p:sp>
    </p:spTree>
    <p:extLst>
      <p:ext uri="{BB962C8B-B14F-4D97-AF65-F5344CB8AC3E}">
        <p14:creationId xmlns:p14="http://schemas.microsoft.com/office/powerpoint/2010/main" val="27602648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859ED31-A5EF-4EE9-979B-2FDFEE6210F5}"/>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 name="Title 3">
            <a:extLst>
              <a:ext uri="{FF2B5EF4-FFF2-40B4-BE49-F238E27FC236}">
                <a16:creationId xmlns:a16="http://schemas.microsoft.com/office/drawing/2014/main" id="{C141A302-D8BE-44C1-897B-89C6526D728E}"/>
              </a:ext>
            </a:extLst>
          </p:cNvPr>
          <p:cNvSpPr txBox="1">
            <a:spLocks/>
          </p:cNvSpPr>
          <p:nvPr/>
        </p:nvSpPr>
        <p:spPr>
          <a:xfrm>
            <a:off x="1427223"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ln>
                  <a:solidFill>
                    <a:srgbClr val="FFFFFF"/>
                  </a:solidFill>
                </a:ln>
                <a:effectLst>
                  <a:glow rad="139700">
                    <a:srgbClr val="0B2745">
                      <a:alpha val="40000"/>
                    </a:srgbClr>
                  </a:glow>
                  <a:reflection blurRad="6350" stA="55000" endA="300" endPos="45500" dir="5400000" sy="-100000" algn="bl" rotWithShape="0"/>
                </a:effectLst>
              </a:rPr>
              <a:t>CẤU TRÚC TRANG ADMIN</a:t>
            </a:r>
          </a:p>
        </p:txBody>
      </p:sp>
      <p:sp>
        <p:nvSpPr>
          <p:cNvPr id="9" name="TextBox 8">
            <a:extLst>
              <a:ext uri="{FF2B5EF4-FFF2-40B4-BE49-F238E27FC236}">
                <a16:creationId xmlns:a16="http://schemas.microsoft.com/office/drawing/2014/main" id="{C342EA9A-ECCB-4455-BD01-3E2B23980E1C}"/>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0" name="Straight Connector 9">
            <a:extLst>
              <a:ext uri="{FF2B5EF4-FFF2-40B4-BE49-F238E27FC236}">
                <a16:creationId xmlns:a16="http://schemas.microsoft.com/office/drawing/2014/main" id="{2E99DF0F-6344-4031-8690-BE4AB735516D}"/>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9C4E147-8E02-4867-9C30-0618CBBAD292}"/>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67585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7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300"/>
                                        <p:tgtEl>
                                          <p:spTgt spid="3"/>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fill="hold"/>
                                        <p:tgtEl>
                                          <p:spTgt spid="9"/>
                                        </p:tgtEl>
                                        <p:attrNameLst>
                                          <p:attrName>ppt_x</p:attrName>
                                        </p:attrNameLst>
                                      </p:cBhvr>
                                      <p:tavLst>
                                        <p:tav tm="0">
                                          <p:val>
                                            <p:strVal val="0-#ppt_w/2"/>
                                          </p:val>
                                        </p:tav>
                                        <p:tav tm="100000">
                                          <p:val>
                                            <p:strVal val="#ppt_x"/>
                                          </p:val>
                                        </p:tav>
                                      </p:tavLst>
                                    </p:anim>
                                    <p:anim calcmode="lin" valueType="num">
                                      <p:cBhvr additive="base">
                                        <p:cTn id="11" dur="500" fill="hold"/>
                                        <p:tgtEl>
                                          <p:spTgt spid="9"/>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0-#ppt_w/2"/>
                                          </p:val>
                                        </p:tav>
                                        <p:tav tm="100000">
                                          <p:val>
                                            <p:strVal val="#ppt_x"/>
                                          </p:val>
                                        </p:tav>
                                      </p:tavLst>
                                    </p:anim>
                                    <p:anim calcmode="lin" valueType="num">
                                      <p:cBhvr additive="base">
                                        <p:cTn id="15" dur="500" fill="hold"/>
                                        <p:tgtEl>
                                          <p:spTgt spid="10"/>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0-#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728265"/>
            <a:ext cx="10835838" cy="5362998"/>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lý duyệt tin</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lý tin tức</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Thêm danh mục</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Thêm xóa sửa tin tức</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Quản lý danh sách tin tức</a:t>
            </a:r>
            <a:endParaRPr lang="en-US"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Trang quản lý user</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Quản lí thông tin chi tiết user</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Quản lí chi tiết các bài đăng của user</a:t>
            </a:r>
            <a:endParaRPr lang="vi-VN" sz="2000">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Quản lí quản trị viên</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Quản lí giá post</a:t>
            </a:r>
          </a:p>
        </p:txBody>
      </p:sp>
    </p:spTree>
    <p:extLst>
      <p:ext uri="{BB962C8B-B14F-4D97-AF65-F5344CB8AC3E}">
        <p14:creationId xmlns:p14="http://schemas.microsoft.com/office/powerpoint/2010/main" val="26435552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266874"/>
            <a:ext cx="10835838" cy="4324252"/>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Chức năng thêm tiền thủ công</a:t>
            </a: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Quản nhập content theo location</a:t>
            </a:r>
          </a:p>
          <a:p>
            <a:pPr marL="342900" indent="-342900">
              <a:lnSpc>
                <a:spcPct val="200000"/>
              </a:lnSpc>
              <a:buFont typeface="Wingdings" panose="05000000000000000000" pitchFamily="2" charset="2"/>
              <a:buChar char="q"/>
            </a:pPr>
            <a:r>
              <a:rPr lang="en-US" sz="2000" b="1">
                <a:ea typeface="Times New Roman" panose="02020603050405020304" pitchFamily="18" charset="0"/>
              </a:rPr>
              <a:t>Trang thống kê số liệu</a:t>
            </a:r>
          </a:p>
          <a:p>
            <a:pPr marL="342900" indent="-342900">
              <a:lnSpc>
                <a:spcPct val="200000"/>
              </a:lnSpc>
              <a:buFont typeface="Wingdings" panose="05000000000000000000" pitchFamily="2" charset="2"/>
              <a:buChar char="q"/>
            </a:pPr>
            <a:r>
              <a:rPr lang="vi-VN" sz="2000" b="1">
                <a:ea typeface="Times New Roman" panose="02020603050405020304" pitchFamily="18" charset="0"/>
              </a:rPr>
              <a:t>Trang quản lý email người đăng ký theo dõi bản </a:t>
            </a:r>
            <a:r>
              <a:rPr lang="en-US" sz="2000" b="1">
                <a:ea typeface="Times New Roman" panose="02020603050405020304" pitchFamily="18" charset="0"/>
              </a:rPr>
              <a:t>tin</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Quản lí thông tin chi tiết user</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Quản lí chi tiết các bài đăng của user </a:t>
            </a:r>
          </a:p>
          <a:p>
            <a:pPr marL="361950" lvl="1" indent="-361950">
              <a:lnSpc>
                <a:spcPct val="150000"/>
              </a:lnSpc>
              <a:buFont typeface="Wingdings" panose="05000000000000000000" pitchFamily="2" charset="2"/>
              <a:buChar char="q"/>
            </a:pPr>
            <a:r>
              <a:rPr lang="en-US" sz="2000" b="1">
                <a:ea typeface="Times New Roman" panose="02020603050405020304" pitchFamily="18" charset="0"/>
              </a:rPr>
              <a:t>Trang thống kê số liệu </a:t>
            </a:r>
          </a:p>
          <a:p>
            <a:pPr marL="361950" lvl="1" indent="-361950">
              <a:lnSpc>
                <a:spcPct val="150000"/>
              </a:lnSpc>
              <a:buFont typeface="Wingdings" panose="05000000000000000000" pitchFamily="2" charset="2"/>
              <a:buChar char="q"/>
            </a:pPr>
            <a:r>
              <a:rPr lang="en-US" sz="2000" b="1">
                <a:ea typeface="Times New Roman" panose="02020603050405020304" pitchFamily="18" charset="0"/>
              </a:rPr>
              <a:t>Trang quản lí banner</a:t>
            </a:r>
          </a:p>
        </p:txBody>
      </p:sp>
    </p:spTree>
    <p:extLst>
      <p:ext uri="{BB962C8B-B14F-4D97-AF65-F5344CB8AC3E}">
        <p14:creationId xmlns:p14="http://schemas.microsoft.com/office/powerpoint/2010/main" val="38720537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038AE33E-A6BF-4EE8-9858-6B8DDBF79D5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20"/>
                    </a14:imgEffect>
                    <a14:imgEffect>
                      <a14:colorTemperature colorTemp="7200"/>
                    </a14:imgEffect>
                  </a14:imgLayer>
                </a14:imgProps>
              </a:ext>
              <a:ext uri="{28A0092B-C50C-407E-A947-70E740481C1C}">
                <a14:useLocalDpi xmlns:a14="http://schemas.microsoft.com/office/drawing/2010/main" val="0"/>
              </a:ext>
            </a:extLst>
          </a:blip>
          <a:srcRect l="9375" r="7292"/>
          <a:stretch/>
        </p:blipFill>
        <p:spPr>
          <a:xfrm>
            <a:off x="0" y="0"/>
            <a:ext cx="12192000" cy="6858000"/>
          </a:xfrm>
          <a:prstGeom prst="rect">
            <a:avLst/>
          </a:prstGeom>
          <a:effectLst>
            <a:glow>
              <a:schemeClr val="accent1">
                <a:alpha val="0"/>
              </a:schemeClr>
            </a:glow>
            <a:softEdge rad="0"/>
          </a:effectLst>
        </p:spPr>
      </p:pic>
      <p:grpSp>
        <p:nvGrpSpPr>
          <p:cNvPr id="12" name="Group 11">
            <a:extLst>
              <a:ext uri="{FF2B5EF4-FFF2-40B4-BE49-F238E27FC236}">
                <a16:creationId xmlns:a16="http://schemas.microsoft.com/office/drawing/2014/main" id="{A62622DC-2999-4959-B236-761437A21942}"/>
              </a:ext>
            </a:extLst>
          </p:cNvPr>
          <p:cNvGrpSpPr/>
          <p:nvPr/>
        </p:nvGrpSpPr>
        <p:grpSpPr>
          <a:xfrm>
            <a:off x="1061411" y="1438801"/>
            <a:ext cx="6096000" cy="3900885"/>
            <a:chOff x="3048000" y="1027023"/>
            <a:chExt cx="6096000" cy="3900885"/>
          </a:xfrm>
        </p:grpSpPr>
        <p:sp>
          <p:nvSpPr>
            <p:cNvPr id="8" name="TextBox 7">
              <a:extLst>
                <a:ext uri="{FF2B5EF4-FFF2-40B4-BE49-F238E27FC236}">
                  <a16:creationId xmlns:a16="http://schemas.microsoft.com/office/drawing/2014/main" id="{419C7F7D-CE36-4E5F-9C66-C796D722174F}"/>
                </a:ext>
              </a:extLst>
            </p:cNvPr>
            <p:cNvSpPr txBox="1"/>
            <p:nvPr/>
          </p:nvSpPr>
          <p:spPr>
            <a:xfrm>
              <a:off x="3048000" y="1603921"/>
              <a:ext cx="6096000" cy="3323987"/>
            </a:xfrm>
            <a:prstGeom prst="rect">
              <a:avLst/>
            </a:prstGeom>
            <a:noFill/>
          </p:spPr>
          <p:txBody>
            <a:bodyPr wrap="square">
              <a:spAutoFit/>
            </a:bodyPr>
            <a:lstStyle/>
            <a:p>
              <a:pPr marL="514350" indent="-514350">
                <a:buFont typeface="Wingdings" panose="05000000000000000000" pitchFamily="2" charset="2"/>
                <a:buChar char="q"/>
              </a:pPr>
              <a:r>
                <a:rPr lang="en-US" sz="3000">
                  <a:solidFill>
                    <a:schemeClr val="bg1"/>
                  </a:solidFill>
                </a:rPr>
                <a:t>Lời mở đầu</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Phân tích</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Thiết kế</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Thực hiện</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Kiểm thử Website - Testcase</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Triển khai</a:t>
              </a:r>
              <a:endParaRPr lang="vi-VN" sz="3000">
                <a:solidFill>
                  <a:schemeClr val="bg1"/>
                </a:solidFill>
              </a:endParaRPr>
            </a:p>
            <a:p>
              <a:pPr marL="514350" indent="-514350">
                <a:buFont typeface="Wingdings" panose="05000000000000000000" pitchFamily="2" charset="2"/>
                <a:buChar char="q"/>
              </a:pPr>
              <a:r>
                <a:rPr lang="en-US" sz="3000">
                  <a:solidFill>
                    <a:schemeClr val="bg1"/>
                  </a:solidFill>
                </a:rPr>
                <a:t>Kết luận</a:t>
              </a:r>
              <a:endParaRPr lang="vi-VN" sz="3000">
                <a:solidFill>
                  <a:schemeClr val="bg1"/>
                </a:solidFill>
              </a:endParaRPr>
            </a:p>
          </p:txBody>
        </p:sp>
        <p:sp>
          <p:nvSpPr>
            <p:cNvPr id="11" name="Title 1">
              <a:extLst>
                <a:ext uri="{FF2B5EF4-FFF2-40B4-BE49-F238E27FC236}">
                  <a16:creationId xmlns:a16="http://schemas.microsoft.com/office/drawing/2014/main" id="{57EC0B0C-60F9-4CC0-AFED-9713D75B9349}"/>
                </a:ext>
              </a:extLst>
            </p:cNvPr>
            <p:cNvSpPr txBox="1">
              <a:spLocks/>
            </p:cNvSpPr>
            <p:nvPr/>
          </p:nvSpPr>
          <p:spPr>
            <a:xfrm>
              <a:off x="3048000" y="1027023"/>
              <a:ext cx="4330031" cy="523364"/>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r>
                <a:rPr lang="en-US" sz="3500">
                  <a:solidFill>
                    <a:schemeClr val="bg1"/>
                  </a:solidFill>
                </a:rPr>
                <a:t>Nội dung trình bày</a:t>
              </a:r>
              <a:endParaRPr lang="en-US" sz="3500" dirty="0">
                <a:solidFill>
                  <a:schemeClr val="bg1"/>
                </a:solidFill>
              </a:endParaRPr>
            </a:p>
          </p:txBody>
        </p:sp>
      </p:grpSp>
      <p:sp>
        <p:nvSpPr>
          <p:cNvPr id="18" name="AutoShape 2" descr="REITs vs. Real Estate Investing, and Which is the Best? - BiteSize Finance">
            <a:extLst>
              <a:ext uri="{FF2B5EF4-FFF2-40B4-BE49-F238E27FC236}">
                <a16:creationId xmlns:a16="http://schemas.microsoft.com/office/drawing/2014/main" id="{CBEFC9FF-9F0B-473A-BECA-2AE9B8B5DAF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3" name="TextBox 22">
            <a:extLst>
              <a:ext uri="{FF2B5EF4-FFF2-40B4-BE49-F238E27FC236}">
                <a16:creationId xmlns:a16="http://schemas.microsoft.com/office/drawing/2014/main" id="{D34FC6A3-33EC-4274-BAC8-680F6B01B7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solidFill>
                  <a:srgbClr val="0B2745"/>
                </a:solidFill>
                <a:latin typeface="Montserrat SemiBold" charset="0"/>
                <a:ea typeface="Montserrat SemiBold" charset="0"/>
                <a:cs typeface="Montserrat SemiBold" charset="0"/>
              </a:rPr>
              <a:t>VIFLAND</a:t>
            </a:r>
            <a:endParaRPr lang="en-US" sz="900" b="1" i="0" dirty="0">
              <a:solidFill>
                <a:srgbClr val="0B2745"/>
              </a:solidFill>
              <a:latin typeface="Montserrat SemiBold" charset="0"/>
              <a:ea typeface="Montserrat SemiBold" charset="0"/>
              <a:cs typeface="Montserrat SemiBold" charset="0"/>
            </a:endParaRPr>
          </a:p>
        </p:txBody>
      </p:sp>
      <p:cxnSp>
        <p:nvCxnSpPr>
          <p:cNvPr id="24" name="Straight Connector 23">
            <a:extLst>
              <a:ext uri="{FF2B5EF4-FFF2-40B4-BE49-F238E27FC236}">
                <a16:creationId xmlns:a16="http://schemas.microsoft.com/office/drawing/2014/main" id="{780D472E-DC96-4D87-ABC6-25293334CE7C}"/>
              </a:ext>
            </a:extLst>
          </p:cNvPr>
          <p:cNvCxnSpPr/>
          <p:nvPr/>
        </p:nvCxnSpPr>
        <p:spPr>
          <a:xfrm>
            <a:off x="315367" y="3389244"/>
            <a:ext cx="402102" cy="0"/>
          </a:xfrm>
          <a:prstGeom prst="line">
            <a:avLst/>
          </a:prstGeom>
          <a:ln w="19050">
            <a:solidFill>
              <a:srgbClr val="0B2745"/>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DD7B999-4C24-4778-8CD1-BA5DAA33EB1D}"/>
              </a:ext>
            </a:extLst>
          </p:cNvPr>
          <p:cNvCxnSpPr/>
          <p:nvPr/>
        </p:nvCxnSpPr>
        <p:spPr>
          <a:xfrm>
            <a:off x="315367" y="3468757"/>
            <a:ext cx="201051" cy="0"/>
          </a:xfrm>
          <a:prstGeom prst="line">
            <a:avLst/>
          </a:prstGeom>
          <a:ln w="19050">
            <a:solidFill>
              <a:srgbClr val="0B2745"/>
            </a:solidFill>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8511D983-E8F2-440D-899C-A5B3F8A1FD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6134" y="1943100"/>
            <a:ext cx="4173581" cy="2667000"/>
          </a:xfrm>
          <a:prstGeom prst="rect">
            <a:avLst/>
          </a:prstGeom>
          <a:effectLst>
            <a:reflection blurRad="6350" stA="52000" endA="300" endPos="35000" dir="5400000" sy="-100000" algn="bl" rotWithShape="0"/>
          </a:effectLst>
        </p:spPr>
      </p:pic>
    </p:spTree>
    <p:extLst>
      <p:ext uri="{BB962C8B-B14F-4D97-AF65-F5344CB8AC3E}">
        <p14:creationId xmlns:p14="http://schemas.microsoft.com/office/powerpoint/2010/main" val="475264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0-#ppt_w/2"/>
                                          </p:val>
                                        </p:tav>
                                        <p:tav tm="100000">
                                          <p:val>
                                            <p:strVal val="#ppt_x"/>
                                          </p:val>
                                        </p:tav>
                                      </p:tavLst>
                                    </p:anim>
                                    <p:anim calcmode="lin" valueType="num">
                                      <p:cBhvr additive="base">
                                        <p:cTn id="8" dur="5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10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130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rcRect t="12500" b="12500"/>
          <a:stretch/>
        </p:blipFill>
        <p:spPr>
          <a:xfrm>
            <a:off x="0" y="0"/>
            <a:ext cx="12192000" cy="6858000"/>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E483E2-2FBD-4C79-B323-696678E97886}"/>
              </a:ext>
            </a:extLst>
          </p:cNvPr>
          <p:cNvSpPr txBox="1"/>
          <p:nvPr/>
        </p:nvSpPr>
        <p:spPr>
          <a:xfrm>
            <a:off x="2261579" y="2821495"/>
            <a:ext cx="7668842" cy="932297"/>
          </a:xfrm>
          <a:prstGeom prst="rect">
            <a:avLst/>
          </a:prstGeom>
          <a:noFill/>
        </p:spPr>
        <p:txBody>
          <a:bodyPr wrap="square" lIns="0" tIns="36000" rIns="216000" bIns="36000" rtlCol="0">
            <a:spAutoFit/>
          </a:bodyPr>
          <a:lstStyle/>
          <a:p>
            <a:pPr algn="ctr">
              <a:lnSpc>
                <a:spcPct val="130000"/>
              </a:lnSpc>
              <a:spcBef>
                <a:spcPts val="1000"/>
              </a:spcBef>
            </a:pPr>
            <a:r>
              <a:rPr lang="en-US" sz="4800" b="1">
                <a:effectLst>
                  <a:glow rad="139700">
                    <a:srgbClr val="0B2745">
                      <a:alpha val="40000"/>
                    </a:srgbClr>
                  </a:glow>
                  <a:reflection blurRad="6350" stA="50000" endA="300" endPos="50000" dist="29997" dir="5400000" sy="-100000" algn="bl" rotWithShape="0"/>
                </a:effectLst>
              </a:rPr>
              <a:t>SƠ ĐỒ USECASE</a:t>
            </a:r>
            <a:endParaRPr lang="en-US" sz="4800" b="1" dirty="0"/>
          </a:p>
        </p:txBody>
      </p:sp>
    </p:spTree>
    <p:extLst>
      <p:ext uri="{BB962C8B-B14F-4D97-AF65-F5344CB8AC3E}">
        <p14:creationId xmlns:p14="http://schemas.microsoft.com/office/powerpoint/2010/main" val="37177833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037E148-A95F-4EC7-923C-7608E05D7716}"/>
              </a:ext>
            </a:extLst>
          </p:cNvPr>
          <p:cNvGrpSpPr/>
          <p:nvPr/>
        </p:nvGrpSpPr>
        <p:grpSpPr>
          <a:xfrm>
            <a:off x="972541" y="927620"/>
            <a:ext cx="3825403" cy="5042109"/>
            <a:chOff x="1014452" y="537520"/>
            <a:chExt cx="3825403" cy="5042109"/>
          </a:xfrm>
        </p:grpSpPr>
        <p:grpSp>
          <p:nvGrpSpPr>
            <p:cNvPr id="11" name="Google Shape;2112;p49">
              <a:extLst>
                <a:ext uri="{FF2B5EF4-FFF2-40B4-BE49-F238E27FC236}">
                  <a16:creationId xmlns:a16="http://schemas.microsoft.com/office/drawing/2014/main" id="{CFCED81C-3827-46A0-B11E-F5ACC0101B73}"/>
                </a:ext>
              </a:extLst>
            </p:cNvPr>
            <p:cNvGrpSpPr/>
            <p:nvPr/>
          </p:nvGrpSpPr>
          <p:grpSpPr>
            <a:xfrm>
              <a:off x="1014456" y="537520"/>
              <a:ext cx="3825397" cy="775287"/>
              <a:chOff x="4100207" y="2107304"/>
              <a:chExt cx="583618" cy="118352"/>
            </a:xfrm>
          </p:grpSpPr>
          <p:sp>
            <p:nvSpPr>
              <p:cNvPr id="12" name="Google Shape;2113;p49">
                <a:extLst>
                  <a:ext uri="{FF2B5EF4-FFF2-40B4-BE49-F238E27FC236}">
                    <a16:creationId xmlns:a16="http://schemas.microsoft.com/office/drawing/2014/main" id="{29A12B2B-4D09-47E0-9185-AB7AC89740A9}"/>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13" name="Google Shape;2114;p49">
                <a:extLst>
                  <a:ext uri="{FF2B5EF4-FFF2-40B4-BE49-F238E27FC236}">
                    <a16:creationId xmlns:a16="http://schemas.microsoft.com/office/drawing/2014/main" id="{6F430509-9A37-453A-8A3D-CD93F9795A29}"/>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2115;p49">
                <a:extLst>
                  <a:ext uri="{FF2B5EF4-FFF2-40B4-BE49-F238E27FC236}">
                    <a16:creationId xmlns:a16="http://schemas.microsoft.com/office/drawing/2014/main" id="{1AEB568D-8AAE-4875-A13E-AF4D8467BFCC}"/>
                  </a:ext>
                </a:extLst>
              </p:cNvPr>
              <p:cNvSpPr/>
              <p:nvPr/>
            </p:nvSpPr>
            <p:spPr>
              <a:xfrm rot="162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01</a:t>
                </a:r>
                <a:endParaRPr/>
              </a:p>
            </p:txBody>
          </p:sp>
        </p:grpSp>
        <p:grpSp>
          <p:nvGrpSpPr>
            <p:cNvPr id="15" name="Google Shape;2112;p49">
              <a:extLst>
                <a:ext uri="{FF2B5EF4-FFF2-40B4-BE49-F238E27FC236}">
                  <a16:creationId xmlns:a16="http://schemas.microsoft.com/office/drawing/2014/main" id="{003FE66D-BC82-4E5F-BDE0-990E86976287}"/>
                </a:ext>
              </a:extLst>
            </p:cNvPr>
            <p:cNvGrpSpPr/>
            <p:nvPr/>
          </p:nvGrpSpPr>
          <p:grpSpPr>
            <a:xfrm>
              <a:off x="1014456" y="1604320"/>
              <a:ext cx="3825397" cy="775287"/>
              <a:chOff x="4100207" y="2107304"/>
              <a:chExt cx="583618" cy="118352"/>
            </a:xfrm>
          </p:grpSpPr>
          <p:sp>
            <p:nvSpPr>
              <p:cNvPr id="16" name="Google Shape;2113;p49">
                <a:extLst>
                  <a:ext uri="{FF2B5EF4-FFF2-40B4-BE49-F238E27FC236}">
                    <a16:creationId xmlns:a16="http://schemas.microsoft.com/office/drawing/2014/main" id="{DDC0C25F-7D0A-4B38-BC40-33D5DD553BD0}"/>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b="1">
                    <a:solidFill>
                      <a:schemeClr val="bg1">
                        <a:lumMod val="90000"/>
                        <a:lumOff val="10000"/>
                      </a:schemeClr>
                    </a:solidFill>
                  </a:rPr>
                  <a:t>	Xem tin tức </a:t>
                </a:r>
              </a:p>
            </p:txBody>
          </p:sp>
          <p:sp>
            <p:nvSpPr>
              <p:cNvPr id="17" name="Google Shape;2114;p49">
                <a:extLst>
                  <a:ext uri="{FF2B5EF4-FFF2-40B4-BE49-F238E27FC236}">
                    <a16:creationId xmlns:a16="http://schemas.microsoft.com/office/drawing/2014/main" id="{8BE4E7FB-8299-4A0F-AAFD-38BF34371CBA}"/>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2115;p49">
                <a:extLst>
                  <a:ext uri="{FF2B5EF4-FFF2-40B4-BE49-F238E27FC236}">
                    <a16:creationId xmlns:a16="http://schemas.microsoft.com/office/drawing/2014/main" id="{C1773352-0CD6-4C3E-B4DE-AD2ECFF27473}"/>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02</a:t>
                </a:r>
                <a:endParaRPr/>
              </a:p>
            </p:txBody>
          </p:sp>
        </p:grpSp>
        <p:grpSp>
          <p:nvGrpSpPr>
            <p:cNvPr id="19" name="Google Shape;2112;p49">
              <a:extLst>
                <a:ext uri="{FF2B5EF4-FFF2-40B4-BE49-F238E27FC236}">
                  <a16:creationId xmlns:a16="http://schemas.microsoft.com/office/drawing/2014/main" id="{3C65DBE5-83D0-4FEE-A1CA-45B3C83E1205}"/>
                </a:ext>
              </a:extLst>
            </p:cNvPr>
            <p:cNvGrpSpPr/>
            <p:nvPr/>
          </p:nvGrpSpPr>
          <p:grpSpPr>
            <a:xfrm>
              <a:off x="1014456" y="2671522"/>
              <a:ext cx="3825397" cy="775287"/>
              <a:chOff x="4100207" y="2107304"/>
              <a:chExt cx="583618" cy="118352"/>
            </a:xfrm>
          </p:grpSpPr>
          <p:sp>
            <p:nvSpPr>
              <p:cNvPr id="20" name="Google Shape;2113;p49">
                <a:extLst>
                  <a:ext uri="{FF2B5EF4-FFF2-40B4-BE49-F238E27FC236}">
                    <a16:creationId xmlns:a16="http://schemas.microsoft.com/office/drawing/2014/main" id="{1FE150D1-5EB0-4526-81E6-455147F24425}"/>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Dùng  bộ lọc tin</a:t>
                </a:r>
              </a:p>
            </p:txBody>
          </p:sp>
          <p:sp>
            <p:nvSpPr>
              <p:cNvPr id="21" name="Google Shape;2114;p49">
                <a:extLst>
                  <a:ext uri="{FF2B5EF4-FFF2-40B4-BE49-F238E27FC236}">
                    <a16:creationId xmlns:a16="http://schemas.microsoft.com/office/drawing/2014/main" id="{2B695049-B525-43F5-93FA-54B2F4AAD322}"/>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115;p49">
                <a:extLst>
                  <a:ext uri="{FF2B5EF4-FFF2-40B4-BE49-F238E27FC236}">
                    <a16:creationId xmlns:a16="http://schemas.microsoft.com/office/drawing/2014/main" id="{AF21BF55-3A9F-4E05-A468-E6ADECEC7C42}"/>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03</a:t>
                </a:r>
                <a:endParaRPr/>
              </a:p>
            </p:txBody>
          </p:sp>
        </p:grpSp>
        <p:grpSp>
          <p:nvGrpSpPr>
            <p:cNvPr id="31" name="Google Shape;2112;p49">
              <a:extLst>
                <a:ext uri="{FF2B5EF4-FFF2-40B4-BE49-F238E27FC236}">
                  <a16:creationId xmlns:a16="http://schemas.microsoft.com/office/drawing/2014/main" id="{2B90EFA0-751C-464E-AF7A-F18D4F091762}"/>
                </a:ext>
              </a:extLst>
            </p:cNvPr>
            <p:cNvGrpSpPr/>
            <p:nvPr/>
          </p:nvGrpSpPr>
          <p:grpSpPr>
            <a:xfrm>
              <a:off x="1014456" y="3737731"/>
              <a:ext cx="3825397" cy="775287"/>
              <a:chOff x="4100207" y="2107304"/>
              <a:chExt cx="583618" cy="118352"/>
            </a:xfrm>
          </p:grpSpPr>
          <p:sp>
            <p:nvSpPr>
              <p:cNvPr id="32" name="Google Shape;2113;p49">
                <a:extLst>
                  <a:ext uri="{FF2B5EF4-FFF2-40B4-BE49-F238E27FC236}">
                    <a16:creationId xmlns:a16="http://schemas.microsoft.com/office/drawing/2014/main" id="{BF6921DF-124F-4020-8B5C-316E8F4C439C}"/>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So sánh các tin tức</a:t>
                </a:r>
              </a:p>
            </p:txBody>
          </p:sp>
          <p:sp>
            <p:nvSpPr>
              <p:cNvPr id="33" name="Google Shape;2114;p49">
                <a:extLst>
                  <a:ext uri="{FF2B5EF4-FFF2-40B4-BE49-F238E27FC236}">
                    <a16:creationId xmlns:a16="http://schemas.microsoft.com/office/drawing/2014/main" id="{12F695D7-5CDF-419B-AA5F-BAC683E3FFE9}"/>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2115;p49">
                <a:extLst>
                  <a:ext uri="{FF2B5EF4-FFF2-40B4-BE49-F238E27FC236}">
                    <a16:creationId xmlns:a16="http://schemas.microsoft.com/office/drawing/2014/main" id="{14F4EEB3-88C6-4F4B-A782-09409D992618}"/>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04</a:t>
                </a:r>
                <a:endParaRPr/>
              </a:p>
            </p:txBody>
          </p:sp>
        </p:grpSp>
        <p:grpSp>
          <p:nvGrpSpPr>
            <p:cNvPr id="35" name="Google Shape;2112;p49">
              <a:extLst>
                <a:ext uri="{FF2B5EF4-FFF2-40B4-BE49-F238E27FC236}">
                  <a16:creationId xmlns:a16="http://schemas.microsoft.com/office/drawing/2014/main" id="{4332858A-CB8D-46CC-80BF-79BA2BEDC2EA}"/>
                </a:ext>
              </a:extLst>
            </p:cNvPr>
            <p:cNvGrpSpPr/>
            <p:nvPr/>
          </p:nvGrpSpPr>
          <p:grpSpPr>
            <a:xfrm>
              <a:off x="1014452" y="4804342"/>
              <a:ext cx="3825403" cy="775287"/>
              <a:chOff x="4100207" y="2107304"/>
              <a:chExt cx="583619" cy="118352"/>
            </a:xfrm>
          </p:grpSpPr>
          <p:sp>
            <p:nvSpPr>
              <p:cNvPr id="36" name="Google Shape;2113;p49">
                <a:extLst>
                  <a:ext uri="{FF2B5EF4-FFF2-40B4-BE49-F238E27FC236}">
                    <a16:creationId xmlns:a16="http://schemas.microsoft.com/office/drawing/2014/main" id="{823B1915-FF64-478B-B377-81308359D4FE}"/>
                  </a:ext>
                </a:extLst>
              </p:cNvPr>
              <p:cNvSpPr/>
              <p:nvPr/>
            </p:nvSpPr>
            <p:spPr>
              <a:xfrm>
                <a:off x="4171351"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Nạp tiền và thanh toán</a:t>
                </a:r>
              </a:p>
            </p:txBody>
          </p:sp>
          <p:sp>
            <p:nvSpPr>
              <p:cNvPr id="37" name="Google Shape;2114;p49">
                <a:extLst>
                  <a:ext uri="{FF2B5EF4-FFF2-40B4-BE49-F238E27FC236}">
                    <a16:creationId xmlns:a16="http://schemas.microsoft.com/office/drawing/2014/main" id="{CEF39B21-D990-4A5F-A2B6-9B7A5E37356B}"/>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2115;p49">
                <a:extLst>
                  <a:ext uri="{FF2B5EF4-FFF2-40B4-BE49-F238E27FC236}">
                    <a16:creationId xmlns:a16="http://schemas.microsoft.com/office/drawing/2014/main" id="{620F49FC-C8E4-4654-8989-63FD5E65B042}"/>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05</a:t>
                </a:r>
                <a:endParaRPr/>
              </a:p>
            </p:txBody>
          </p:sp>
        </p:grpSp>
      </p:grpSp>
      <p:grpSp>
        <p:nvGrpSpPr>
          <p:cNvPr id="79" name="Group 78">
            <a:extLst>
              <a:ext uri="{FF2B5EF4-FFF2-40B4-BE49-F238E27FC236}">
                <a16:creationId xmlns:a16="http://schemas.microsoft.com/office/drawing/2014/main" id="{0BF84E92-3E28-462E-84FB-286F973A602D}"/>
              </a:ext>
            </a:extLst>
          </p:cNvPr>
          <p:cNvGrpSpPr/>
          <p:nvPr/>
        </p:nvGrpSpPr>
        <p:grpSpPr>
          <a:xfrm>
            <a:off x="7676580" y="926624"/>
            <a:ext cx="3809889" cy="5040117"/>
            <a:chOff x="7676580" y="926624"/>
            <a:chExt cx="3809889" cy="5040117"/>
          </a:xfrm>
        </p:grpSpPr>
        <p:grpSp>
          <p:nvGrpSpPr>
            <p:cNvPr id="39" name="Google Shape;2112;p49">
              <a:extLst>
                <a:ext uri="{FF2B5EF4-FFF2-40B4-BE49-F238E27FC236}">
                  <a16:creationId xmlns:a16="http://schemas.microsoft.com/office/drawing/2014/main" id="{4BC82F04-BB41-4C5D-806C-606265A6BFB4}"/>
                </a:ext>
              </a:extLst>
            </p:cNvPr>
            <p:cNvGrpSpPr/>
            <p:nvPr/>
          </p:nvGrpSpPr>
          <p:grpSpPr>
            <a:xfrm>
              <a:off x="7676580" y="926624"/>
              <a:ext cx="3809889" cy="775294"/>
              <a:chOff x="4161308" y="2107303"/>
              <a:chExt cx="581252" cy="118353"/>
            </a:xfrm>
          </p:grpSpPr>
          <p:sp>
            <p:nvSpPr>
              <p:cNvPr id="40" name="Google Shape;2113;p49">
                <a:extLst>
                  <a:ext uri="{FF2B5EF4-FFF2-40B4-BE49-F238E27FC236}">
                    <a16:creationId xmlns:a16="http://schemas.microsoft.com/office/drawing/2014/main" id="{6D4C6319-788C-4F0A-8532-CA89C5C4B7B0}"/>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41" name="Google Shape;2114;p49">
                <a:extLst>
                  <a:ext uri="{FF2B5EF4-FFF2-40B4-BE49-F238E27FC236}">
                    <a16:creationId xmlns:a16="http://schemas.microsoft.com/office/drawing/2014/main" id="{F5E955DE-428A-4F92-90BA-4DA4F6352283}"/>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2115;p49">
                <a:extLst>
                  <a:ext uri="{FF2B5EF4-FFF2-40B4-BE49-F238E27FC236}">
                    <a16:creationId xmlns:a16="http://schemas.microsoft.com/office/drawing/2014/main" id="{D378D273-49C8-438D-A644-84CC926651FB}"/>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06</a:t>
                </a:r>
                <a:endParaRPr/>
              </a:p>
            </p:txBody>
          </p:sp>
        </p:grpSp>
        <p:grpSp>
          <p:nvGrpSpPr>
            <p:cNvPr id="59" name="Google Shape;2112;p49">
              <a:extLst>
                <a:ext uri="{FF2B5EF4-FFF2-40B4-BE49-F238E27FC236}">
                  <a16:creationId xmlns:a16="http://schemas.microsoft.com/office/drawing/2014/main" id="{BBBF9DC0-1A9C-4A8C-AAFC-19E9158602DF}"/>
                </a:ext>
              </a:extLst>
            </p:cNvPr>
            <p:cNvGrpSpPr/>
            <p:nvPr/>
          </p:nvGrpSpPr>
          <p:grpSpPr>
            <a:xfrm>
              <a:off x="7676580" y="1992428"/>
              <a:ext cx="3809889" cy="775294"/>
              <a:chOff x="4161308" y="2107303"/>
              <a:chExt cx="581252" cy="118353"/>
            </a:xfrm>
          </p:grpSpPr>
          <p:sp>
            <p:nvSpPr>
              <p:cNvPr id="60" name="Google Shape;2113;p49">
                <a:extLst>
                  <a:ext uri="{FF2B5EF4-FFF2-40B4-BE49-F238E27FC236}">
                    <a16:creationId xmlns:a16="http://schemas.microsoft.com/office/drawing/2014/main" id="{57176EF7-5F8B-4922-AEA6-B127B1C2CFFC}"/>
                  </a:ext>
                </a:extLst>
              </p:cNvPr>
              <p:cNvSpPr/>
              <p:nvPr/>
            </p:nvSpPr>
            <p:spPr>
              <a:xfrm>
                <a:off x="4161308" y="2107454"/>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61" name="Google Shape;2114;p49">
                <a:extLst>
                  <a:ext uri="{FF2B5EF4-FFF2-40B4-BE49-F238E27FC236}">
                    <a16:creationId xmlns:a16="http://schemas.microsoft.com/office/drawing/2014/main" id="{6D911E7F-C7DF-4186-9B0E-CC499F9B10B1}"/>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2115;p49">
                <a:extLst>
                  <a:ext uri="{FF2B5EF4-FFF2-40B4-BE49-F238E27FC236}">
                    <a16:creationId xmlns:a16="http://schemas.microsoft.com/office/drawing/2014/main" id="{7DD4151B-9A76-43FC-9BB7-51788AE7B672}"/>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07</a:t>
                </a:r>
                <a:endParaRPr/>
              </a:p>
            </p:txBody>
          </p:sp>
        </p:grpSp>
        <p:grpSp>
          <p:nvGrpSpPr>
            <p:cNvPr id="63" name="Google Shape;2112;p49">
              <a:extLst>
                <a:ext uri="{FF2B5EF4-FFF2-40B4-BE49-F238E27FC236}">
                  <a16:creationId xmlns:a16="http://schemas.microsoft.com/office/drawing/2014/main" id="{E0B400F3-B06A-4E02-A392-0BAABDCD758D}"/>
                </a:ext>
              </a:extLst>
            </p:cNvPr>
            <p:cNvGrpSpPr/>
            <p:nvPr/>
          </p:nvGrpSpPr>
          <p:grpSpPr>
            <a:xfrm>
              <a:off x="7676580" y="3059630"/>
              <a:ext cx="3809889" cy="775294"/>
              <a:chOff x="4161308" y="2107303"/>
              <a:chExt cx="581252" cy="118353"/>
            </a:xfrm>
          </p:grpSpPr>
          <p:sp>
            <p:nvSpPr>
              <p:cNvPr id="64" name="Google Shape;2113;p49">
                <a:extLst>
                  <a:ext uri="{FF2B5EF4-FFF2-40B4-BE49-F238E27FC236}">
                    <a16:creationId xmlns:a16="http://schemas.microsoft.com/office/drawing/2014/main" id="{0F1832D4-47C4-42AD-A618-CE3C24A45741}"/>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65" name="Google Shape;2114;p49">
                <a:extLst>
                  <a:ext uri="{FF2B5EF4-FFF2-40B4-BE49-F238E27FC236}">
                    <a16:creationId xmlns:a16="http://schemas.microsoft.com/office/drawing/2014/main" id="{F72C6A95-CDFC-4230-87EB-1DE4A90EDBC5}"/>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2115;p49">
                <a:extLst>
                  <a:ext uri="{FF2B5EF4-FFF2-40B4-BE49-F238E27FC236}">
                    <a16:creationId xmlns:a16="http://schemas.microsoft.com/office/drawing/2014/main" id="{81599270-A623-4E6B-87D9-0F5BC44394A1}"/>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08</a:t>
                </a:r>
                <a:endParaRPr/>
              </a:p>
            </p:txBody>
          </p:sp>
        </p:grpSp>
        <p:grpSp>
          <p:nvGrpSpPr>
            <p:cNvPr id="71" name="Google Shape;2112;p49">
              <a:extLst>
                <a:ext uri="{FF2B5EF4-FFF2-40B4-BE49-F238E27FC236}">
                  <a16:creationId xmlns:a16="http://schemas.microsoft.com/office/drawing/2014/main" id="{0F8C8C2D-6659-47F1-8DE3-90C19D742C56}"/>
                </a:ext>
              </a:extLst>
            </p:cNvPr>
            <p:cNvGrpSpPr/>
            <p:nvPr/>
          </p:nvGrpSpPr>
          <p:grpSpPr>
            <a:xfrm>
              <a:off x="7676580" y="4125839"/>
              <a:ext cx="3809889" cy="775294"/>
              <a:chOff x="4161308" y="2107303"/>
              <a:chExt cx="581252" cy="118353"/>
            </a:xfrm>
          </p:grpSpPr>
          <p:sp>
            <p:nvSpPr>
              <p:cNvPr id="72" name="Google Shape;2113;p49">
                <a:extLst>
                  <a:ext uri="{FF2B5EF4-FFF2-40B4-BE49-F238E27FC236}">
                    <a16:creationId xmlns:a16="http://schemas.microsoft.com/office/drawing/2014/main" id="{A31D3065-03F7-46D7-9E74-D4FB30A817D0}"/>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73" name="Google Shape;2114;p49">
                <a:extLst>
                  <a:ext uri="{FF2B5EF4-FFF2-40B4-BE49-F238E27FC236}">
                    <a16:creationId xmlns:a16="http://schemas.microsoft.com/office/drawing/2014/main" id="{A6C00E18-A638-428E-8927-A385659D34DD}"/>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2115;p49">
                <a:extLst>
                  <a:ext uri="{FF2B5EF4-FFF2-40B4-BE49-F238E27FC236}">
                    <a16:creationId xmlns:a16="http://schemas.microsoft.com/office/drawing/2014/main" id="{CA436034-3892-4540-B6E3-4C88B3C2CB63}"/>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09</a:t>
                </a:r>
                <a:endParaRPr/>
              </a:p>
            </p:txBody>
          </p:sp>
        </p:grpSp>
        <p:grpSp>
          <p:nvGrpSpPr>
            <p:cNvPr id="75" name="Google Shape;2112;p49">
              <a:extLst>
                <a:ext uri="{FF2B5EF4-FFF2-40B4-BE49-F238E27FC236}">
                  <a16:creationId xmlns:a16="http://schemas.microsoft.com/office/drawing/2014/main" id="{DCCC9F1C-C015-479C-8825-CFBB843FE1DE}"/>
                </a:ext>
              </a:extLst>
            </p:cNvPr>
            <p:cNvGrpSpPr/>
            <p:nvPr/>
          </p:nvGrpSpPr>
          <p:grpSpPr>
            <a:xfrm>
              <a:off x="7676580" y="5191447"/>
              <a:ext cx="3809889" cy="775294"/>
              <a:chOff x="4161308" y="2107303"/>
              <a:chExt cx="581252" cy="118353"/>
            </a:xfrm>
          </p:grpSpPr>
          <p:sp>
            <p:nvSpPr>
              <p:cNvPr id="76" name="Google Shape;2113;p49">
                <a:extLst>
                  <a:ext uri="{FF2B5EF4-FFF2-40B4-BE49-F238E27FC236}">
                    <a16:creationId xmlns:a16="http://schemas.microsoft.com/office/drawing/2014/main" id="{2F4BC502-BDC9-4AC8-AFBC-8C3C07C25A96}"/>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r>
                  <a:rPr lang="en-US" sz="1800" b="1">
                    <a:solidFill>
                      <a:schemeClr val="bg1">
                        <a:lumMod val="90000"/>
                        <a:lumOff val="10000"/>
                      </a:schemeClr>
                    </a:solidFill>
                  </a:rPr>
                  <a:t>	Quản lí tài khoản</a:t>
                </a:r>
              </a:p>
            </p:txBody>
          </p:sp>
          <p:sp>
            <p:nvSpPr>
              <p:cNvPr id="77" name="Google Shape;2114;p49">
                <a:extLst>
                  <a:ext uri="{FF2B5EF4-FFF2-40B4-BE49-F238E27FC236}">
                    <a16:creationId xmlns:a16="http://schemas.microsoft.com/office/drawing/2014/main" id="{FC4DC026-B449-4F07-8E29-DFB9E39B6A71}"/>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2115;p49">
                <a:extLst>
                  <a:ext uri="{FF2B5EF4-FFF2-40B4-BE49-F238E27FC236}">
                    <a16:creationId xmlns:a16="http://schemas.microsoft.com/office/drawing/2014/main" id="{F1F5CE17-0FAA-476B-BDD1-079F926C1966}"/>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10</a:t>
                </a:r>
                <a:endParaRPr/>
              </a:p>
            </p:txBody>
          </p:sp>
        </p:grpSp>
      </p:grpSp>
      <p:pic>
        <p:nvPicPr>
          <p:cNvPr id="84" name="Picture 2" descr="Facebook Marketplace Customer Icon | AutoUpLinkUSA Southeast">
            <a:extLst>
              <a:ext uri="{FF2B5EF4-FFF2-40B4-BE49-F238E27FC236}">
                <a16:creationId xmlns:a16="http://schemas.microsoft.com/office/drawing/2014/main" id="{E8D0403A-4A75-4C59-A99A-1DFD041D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9027" y="2198520"/>
            <a:ext cx="2460959" cy="2460960"/>
          </a:xfrm>
          <a:prstGeom prst="roundRect">
            <a:avLst>
              <a:gd name="adj" fmla="val 13099"/>
            </a:avLst>
          </a:prstGeom>
          <a:solidFill>
            <a:srgbClr val="FFFFFF">
              <a:shade val="85000"/>
            </a:srgbClr>
          </a:solidFill>
          <a:ln>
            <a:noFill/>
          </a:ln>
          <a:effectLst>
            <a:reflection blurRad="12700" stA="38000" endPos="28000" dist="5000" dir="5400000" sy="-100000" algn="bl" rotWithShape="0"/>
          </a:effectLst>
        </p:spPr>
      </p:pic>
      <p:sp>
        <p:nvSpPr>
          <p:cNvPr id="85" name="Title 3">
            <a:extLst>
              <a:ext uri="{FF2B5EF4-FFF2-40B4-BE49-F238E27FC236}">
                <a16:creationId xmlns:a16="http://schemas.microsoft.com/office/drawing/2014/main" id="{F9D2CD14-D410-488D-98B2-2FE0E848ED62}"/>
              </a:ext>
            </a:extLst>
          </p:cNvPr>
          <p:cNvSpPr txBox="1">
            <a:spLocks/>
          </p:cNvSpPr>
          <p:nvPr/>
        </p:nvSpPr>
        <p:spPr>
          <a:xfrm>
            <a:off x="5091335" y="5579091"/>
            <a:ext cx="2184747" cy="417881"/>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3000"/>
              <a:t>CUSTOMER</a:t>
            </a:r>
          </a:p>
        </p:txBody>
      </p:sp>
    </p:spTree>
    <p:extLst>
      <p:ext uri="{BB962C8B-B14F-4D97-AF65-F5344CB8AC3E}">
        <p14:creationId xmlns:p14="http://schemas.microsoft.com/office/powerpoint/2010/main" val="2396216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par>
                                <p:cTn id="8" presetID="10" presetClass="entr" presetSubtype="0" fill="hold" nodeType="withEffect">
                                  <p:stCondLst>
                                    <p:cond delay="140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childTnLst>
                                </p:cTn>
                              </p:par>
                              <p:par>
                                <p:cTn id="11" presetID="42" presetClass="entr" presetSubtype="0" fill="hold" nodeType="withEffect">
                                  <p:stCondLst>
                                    <p:cond delay="23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3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1000"/>
                                        <p:tgtEl>
                                          <p:spTgt spid="85"/>
                                        </p:tgtEl>
                                      </p:cBhvr>
                                    </p:animEffect>
                                    <p:anim calcmode="lin" valueType="num">
                                      <p:cBhvr>
                                        <p:cTn id="19" dur="1000" fill="hold"/>
                                        <p:tgtEl>
                                          <p:spTgt spid="85"/>
                                        </p:tgtEl>
                                        <p:attrNameLst>
                                          <p:attrName>ppt_x</p:attrName>
                                        </p:attrNameLst>
                                      </p:cBhvr>
                                      <p:tavLst>
                                        <p:tav tm="0">
                                          <p:val>
                                            <p:strVal val="#ppt_x"/>
                                          </p:val>
                                        </p:tav>
                                        <p:tav tm="100000">
                                          <p:val>
                                            <p:strVal val="#ppt_x"/>
                                          </p:val>
                                        </p:tav>
                                      </p:tavLst>
                                    </p:anim>
                                    <p:anim calcmode="lin" valueType="num">
                                      <p:cBhvr>
                                        <p:cTn id="2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3037E148-A95F-4EC7-923C-7608E05D7716}"/>
              </a:ext>
            </a:extLst>
          </p:cNvPr>
          <p:cNvGrpSpPr/>
          <p:nvPr/>
        </p:nvGrpSpPr>
        <p:grpSpPr>
          <a:xfrm>
            <a:off x="972541" y="927620"/>
            <a:ext cx="3825403" cy="5042109"/>
            <a:chOff x="1014452" y="537520"/>
            <a:chExt cx="3825403" cy="5042109"/>
          </a:xfrm>
        </p:grpSpPr>
        <p:grpSp>
          <p:nvGrpSpPr>
            <p:cNvPr id="11" name="Google Shape;2112;p49">
              <a:extLst>
                <a:ext uri="{FF2B5EF4-FFF2-40B4-BE49-F238E27FC236}">
                  <a16:creationId xmlns:a16="http://schemas.microsoft.com/office/drawing/2014/main" id="{CFCED81C-3827-46A0-B11E-F5ACC0101B73}"/>
                </a:ext>
              </a:extLst>
            </p:cNvPr>
            <p:cNvGrpSpPr/>
            <p:nvPr/>
          </p:nvGrpSpPr>
          <p:grpSpPr>
            <a:xfrm>
              <a:off x="1014456" y="537520"/>
              <a:ext cx="3825397" cy="775287"/>
              <a:chOff x="4100207" y="2107304"/>
              <a:chExt cx="583618" cy="118352"/>
            </a:xfrm>
          </p:grpSpPr>
          <p:sp>
            <p:nvSpPr>
              <p:cNvPr id="12" name="Google Shape;2113;p49">
                <a:extLst>
                  <a:ext uri="{FF2B5EF4-FFF2-40B4-BE49-F238E27FC236}">
                    <a16:creationId xmlns:a16="http://schemas.microsoft.com/office/drawing/2014/main" id="{29A12B2B-4D09-47E0-9185-AB7AC89740A9}"/>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CHỨC NĂNG CỦA CUSTOMER</a:t>
                </a:r>
              </a:p>
            </p:txBody>
          </p:sp>
          <p:sp>
            <p:nvSpPr>
              <p:cNvPr id="13" name="Google Shape;2114;p49">
                <a:extLst>
                  <a:ext uri="{FF2B5EF4-FFF2-40B4-BE49-F238E27FC236}">
                    <a16:creationId xmlns:a16="http://schemas.microsoft.com/office/drawing/2014/main" id="{6F430509-9A37-453A-8A3D-CD93F9795A29}"/>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4" name="Google Shape;2115;p49">
                <a:extLst>
                  <a:ext uri="{FF2B5EF4-FFF2-40B4-BE49-F238E27FC236}">
                    <a16:creationId xmlns:a16="http://schemas.microsoft.com/office/drawing/2014/main" id="{1AEB568D-8AAE-4875-A13E-AF4D8467BFCC}"/>
                  </a:ext>
                </a:extLst>
              </p:cNvPr>
              <p:cNvSpPr/>
              <p:nvPr/>
            </p:nvSpPr>
            <p:spPr>
              <a:xfrm rot="162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01</a:t>
                </a:r>
                <a:endParaRPr/>
              </a:p>
            </p:txBody>
          </p:sp>
        </p:grpSp>
        <p:grpSp>
          <p:nvGrpSpPr>
            <p:cNvPr id="15" name="Google Shape;2112;p49">
              <a:extLst>
                <a:ext uri="{FF2B5EF4-FFF2-40B4-BE49-F238E27FC236}">
                  <a16:creationId xmlns:a16="http://schemas.microsoft.com/office/drawing/2014/main" id="{003FE66D-BC82-4E5F-BDE0-990E86976287}"/>
                </a:ext>
              </a:extLst>
            </p:cNvPr>
            <p:cNvGrpSpPr/>
            <p:nvPr/>
          </p:nvGrpSpPr>
          <p:grpSpPr>
            <a:xfrm>
              <a:off x="1014456" y="1604320"/>
              <a:ext cx="3825397" cy="775287"/>
              <a:chOff x="4100207" y="2107304"/>
              <a:chExt cx="583618" cy="118352"/>
            </a:xfrm>
          </p:grpSpPr>
          <p:sp>
            <p:nvSpPr>
              <p:cNvPr id="16" name="Google Shape;2113;p49">
                <a:extLst>
                  <a:ext uri="{FF2B5EF4-FFF2-40B4-BE49-F238E27FC236}">
                    <a16:creationId xmlns:a16="http://schemas.microsoft.com/office/drawing/2014/main" id="{DDC0C25F-7D0A-4B38-BC40-33D5DD553BD0}"/>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QUẢN LÝ CUSTOMER</a:t>
                </a:r>
              </a:p>
            </p:txBody>
          </p:sp>
          <p:sp>
            <p:nvSpPr>
              <p:cNvPr id="17" name="Google Shape;2114;p49">
                <a:extLst>
                  <a:ext uri="{FF2B5EF4-FFF2-40B4-BE49-F238E27FC236}">
                    <a16:creationId xmlns:a16="http://schemas.microsoft.com/office/drawing/2014/main" id="{8BE4E7FB-8299-4A0F-AAFD-38BF34371CBA}"/>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18" name="Google Shape;2115;p49">
                <a:extLst>
                  <a:ext uri="{FF2B5EF4-FFF2-40B4-BE49-F238E27FC236}">
                    <a16:creationId xmlns:a16="http://schemas.microsoft.com/office/drawing/2014/main" id="{C1773352-0CD6-4C3E-B4DE-AD2ECFF27473}"/>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02</a:t>
                </a:r>
                <a:endParaRPr/>
              </a:p>
            </p:txBody>
          </p:sp>
        </p:grpSp>
        <p:grpSp>
          <p:nvGrpSpPr>
            <p:cNvPr id="19" name="Google Shape;2112;p49">
              <a:extLst>
                <a:ext uri="{FF2B5EF4-FFF2-40B4-BE49-F238E27FC236}">
                  <a16:creationId xmlns:a16="http://schemas.microsoft.com/office/drawing/2014/main" id="{3C65DBE5-83D0-4FEE-A1CA-45B3C83E1205}"/>
                </a:ext>
              </a:extLst>
            </p:cNvPr>
            <p:cNvGrpSpPr/>
            <p:nvPr/>
          </p:nvGrpSpPr>
          <p:grpSpPr>
            <a:xfrm>
              <a:off x="1014456" y="2671522"/>
              <a:ext cx="3825397" cy="775287"/>
              <a:chOff x="4100207" y="2107304"/>
              <a:chExt cx="583618" cy="118352"/>
            </a:xfrm>
          </p:grpSpPr>
          <p:sp>
            <p:nvSpPr>
              <p:cNvPr id="20" name="Google Shape;2113;p49">
                <a:extLst>
                  <a:ext uri="{FF2B5EF4-FFF2-40B4-BE49-F238E27FC236}">
                    <a16:creationId xmlns:a16="http://schemas.microsoft.com/office/drawing/2014/main" id="{1FE150D1-5EB0-4526-81E6-455147F24425}"/>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QUẢN LÍ EMAIL</a:t>
                </a:r>
              </a:p>
            </p:txBody>
          </p:sp>
          <p:sp>
            <p:nvSpPr>
              <p:cNvPr id="21" name="Google Shape;2114;p49">
                <a:extLst>
                  <a:ext uri="{FF2B5EF4-FFF2-40B4-BE49-F238E27FC236}">
                    <a16:creationId xmlns:a16="http://schemas.microsoft.com/office/drawing/2014/main" id="{2B695049-B525-43F5-93FA-54B2F4AAD322}"/>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2" name="Google Shape;2115;p49">
                <a:extLst>
                  <a:ext uri="{FF2B5EF4-FFF2-40B4-BE49-F238E27FC236}">
                    <a16:creationId xmlns:a16="http://schemas.microsoft.com/office/drawing/2014/main" id="{AF21BF55-3A9F-4E05-A468-E6ADECEC7C42}"/>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03</a:t>
                </a:r>
                <a:endParaRPr/>
              </a:p>
            </p:txBody>
          </p:sp>
        </p:grpSp>
        <p:grpSp>
          <p:nvGrpSpPr>
            <p:cNvPr id="31" name="Google Shape;2112;p49">
              <a:extLst>
                <a:ext uri="{FF2B5EF4-FFF2-40B4-BE49-F238E27FC236}">
                  <a16:creationId xmlns:a16="http://schemas.microsoft.com/office/drawing/2014/main" id="{2B90EFA0-751C-464E-AF7A-F18D4F091762}"/>
                </a:ext>
              </a:extLst>
            </p:cNvPr>
            <p:cNvGrpSpPr/>
            <p:nvPr/>
          </p:nvGrpSpPr>
          <p:grpSpPr>
            <a:xfrm>
              <a:off x="1014456" y="3737731"/>
              <a:ext cx="3825397" cy="775287"/>
              <a:chOff x="4100207" y="2107304"/>
              <a:chExt cx="583618" cy="118352"/>
            </a:xfrm>
          </p:grpSpPr>
          <p:sp>
            <p:nvSpPr>
              <p:cNvPr id="32" name="Google Shape;2113;p49">
                <a:extLst>
                  <a:ext uri="{FF2B5EF4-FFF2-40B4-BE49-F238E27FC236}">
                    <a16:creationId xmlns:a16="http://schemas.microsoft.com/office/drawing/2014/main" id="{BF6921DF-124F-4020-8B5C-316E8F4C439C}"/>
                  </a:ext>
                </a:extLst>
              </p:cNvPr>
              <p:cNvSpPr/>
              <p:nvPr/>
            </p:nvSpPr>
            <p:spPr>
              <a:xfrm>
                <a:off x="4171350"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PHÂN QUYỀN</a:t>
                </a:r>
              </a:p>
            </p:txBody>
          </p:sp>
          <p:sp>
            <p:nvSpPr>
              <p:cNvPr id="33" name="Google Shape;2114;p49">
                <a:extLst>
                  <a:ext uri="{FF2B5EF4-FFF2-40B4-BE49-F238E27FC236}">
                    <a16:creationId xmlns:a16="http://schemas.microsoft.com/office/drawing/2014/main" id="{12F695D7-5CDF-419B-AA5F-BAC683E3FFE9}"/>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 name="Google Shape;2115;p49">
                <a:extLst>
                  <a:ext uri="{FF2B5EF4-FFF2-40B4-BE49-F238E27FC236}">
                    <a16:creationId xmlns:a16="http://schemas.microsoft.com/office/drawing/2014/main" id="{14F4EEB3-88C6-4F4B-A782-09409D992618}"/>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04</a:t>
                </a:r>
                <a:endParaRPr/>
              </a:p>
            </p:txBody>
          </p:sp>
        </p:grpSp>
        <p:grpSp>
          <p:nvGrpSpPr>
            <p:cNvPr id="35" name="Google Shape;2112;p49">
              <a:extLst>
                <a:ext uri="{FF2B5EF4-FFF2-40B4-BE49-F238E27FC236}">
                  <a16:creationId xmlns:a16="http://schemas.microsoft.com/office/drawing/2014/main" id="{4332858A-CB8D-46CC-80BF-79BA2BEDC2EA}"/>
                </a:ext>
              </a:extLst>
            </p:cNvPr>
            <p:cNvGrpSpPr/>
            <p:nvPr/>
          </p:nvGrpSpPr>
          <p:grpSpPr>
            <a:xfrm>
              <a:off x="1014452" y="4804342"/>
              <a:ext cx="3825403" cy="775287"/>
              <a:chOff x="4100207" y="2107304"/>
              <a:chExt cx="583619" cy="118352"/>
            </a:xfrm>
          </p:grpSpPr>
          <p:sp>
            <p:nvSpPr>
              <p:cNvPr id="36" name="Google Shape;2113;p49">
                <a:extLst>
                  <a:ext uri="{FF2B5EF4-FFF2-40B4-BE49-F238E27FC236}">
                    <a16:creationId xmlns:a16="http://schemas.microsoft.com/office/drawing/2014/main" id="{823B1915-FF64-478B-B377-81308359D4FE}"/>
                  </a:ext>
                </a:extLst>
              </p:cNvPr>
              <p:cNvSpPr/>
              <p:nvPr/>
            </p:nvSpPr>
            <p:spPr>
              <a:xfrm>
                <a:off x="4171351" y="210737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b="1">
                    <a:solidFill>
                      <a:schemeClr val="bg1">
                        <a:lumMod val="90000"/>
                        <a:lumOff val="10000"/>
                      </a:schemeClr>
                    </a:solidFill>
                  </a:rPr>
                  <a:t>QUẢN LÝ  TIN BẤT ĐỘNG SẢN</a:t>
                </a:r>
              </a:p>
            </p:txBody>
          </p:sp>
          <p:sp>
            <p:nvSpPr>
              <p:cNvPr id="37" name="Google Shape;2114;p49">
                <a:extLst>
                  <a:ext uri="{FF2B5EF4-FFF2-40B4-BE49-F238E27FC236}">
                    <a16:creationId xmlns:a16="http://schemas.microsoft.com/office/drawing/2014/main" id="{CEF39B21-D990-4A5F-A2B6-9B7A5E37356B}"/>
                  </a:ext>
                </a:extLst>
              </p:cNvPr>
              <p:cNvSpPr/>
              <p:nvPr/>
            </p:nvSpPr>
            <p:spPr>
              <a:xfrm rot="-5400000">
                <a:off x="4132960"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8" name="Google Shape;2115;p49">
                <a:extLst>
                  <a:ext uri="{FF2B5EF4-FFF2-40B4-BE49-F238E27FC236}">
                    <a16:creationId xmlns:a16="http://schemas.microsoft.com/office/drawing/2014/main" id="{620F49FC-C8E4-4654-8989-63FD5E65B042}"/>
                  </a:ext>
                </a:extLst>
              </p:cNvPr>
              <p:cNvSpPr/>
              <p:nvPr/>
            </p:nvSpPr>
            <p:spPr>
              <a:xfrm rot="-5400000">
                <a:off x="4092228" y="2115283"/>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05</a:t>
                </a:r>
                <a:endParaRPr/>
              </a:p>
            </p:txBody>
          </p:sp>
        </p:grpSp>
      </p:grpSp>
      <p:grpSp>
        <p:nvGrpSpPr>
          <p:cNvPr id="79" name="Group 78">
            <a:extLst>
              <a:ext uri="{FF2B5EF4-FFF2-40B4-BE49-F238E27FC236}">
                <a16:creationId xmlns:a16="http://schemas.microsoft.com/office/drawing/2014/main" id="{0BF84E92-3E28-462E-84FB-286F973A602D}"/>
              </a:ext>
            </a:extLst>
          </p:cNvPr>
          <p:cNvGrpSpPr/>
          <p:nvPr/>
        </p:nvGrpSpPr>
        <p:grpSpPr>
          <a:xfrm>
            <a:off x="7676580" y="926624"/>
            <a:ext cx="3809889" cy="5040117"/>
            <a:chOff x="7676580" y="926624"/>
            <a:chExt cx="3809889" cy="5040117"/>
          </a:xfrm>
        </p:grpSpPr>
        <p:grpSp>
          <p:nvGrpSpPr>
            <p:cNvPr id="39" name="Google Shape;2112;p49">
              <a:extLst>
                <a:ext uri="{FF2B5EF4-FFF2-40B4-BE49-F238E27FC236}">
                  <a16:creationId xmlns:a16="http://schemas.microsoft.com/office/drawing/2014/main" id="{4BC82F04-BB41-4C5D-806C-606265A6BFB4}"/>
                </a:ext>
              </a:extLst>
            </p:cNvPr>
            <p:cNvGrpSpPr/>
            <p:nvPr/>
          </p:nvGrpSpPr>
          <p:grpSpPr>
            <a:xfrm>
              <a:off x="7676580" y="926624"/>
              <a:ext cx="3809889" cy="775294"/>
              <a:chOff x="4161308" y="2107303"/>
              <a:chExt cx="581252" cy="118353"/>
            </a:xfrm>
          </p:grpSpPr>
          <p:sp>
            <p:nvSpPr>
              <p:cNvPr id="40" name="Google Shape;2113;p49">
                <a:extLst>
                  <a:ext uri="{FF2B5EF4-FFF2-40B4-BE49-F238E27FC236}">
                    <a16:creationId xmlns:a16="http://schemas.microsoft.com/office/drawing/2014/main" id="{6D4C6319-788C-4F0A-8532-CA89C5C4B7B0}"/>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QUẢN LÝ BANNER</a:t>
                </a:r>
              </a:p>
            </p:txBody>
          </p:sp>
          <p:sp>
            <p:nvSpPr>
              <p:cNvPr id="41" name="Google Shape;2114;p49">
                <a:extLst>
                  <a:ext uri="{FF2B5EF4-FFF2-40B4-BE49-F238E27FC236}">
                    <a16:creationId xmlns:a16="http://schemas.microsoft.com/office/drawing/2014/main" id="{F5E955DE-428A-4F92-90BA-4DA4F6352283}"/>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2115;p49">
                <a:extLst>
                  <a:ext uri="{FF2B5EF4-FFF2-40B4-BE49-F238E27FC236}">
                    <a16:creationId xmlns:a16="http://schemas.microsoft.com/office/drawing/2014/main" id="{D378D273-49C8-438D-A644-84CC926651FB}"/>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06</a:t>
                </a:r>
                <a:endParaRPr/>
              </a:p>
            </p:txBody>
          </p:sp>
        </p:grpSp>
        <p:grpSp>
          <p:nvGrpSpPr>
            <p:cNvPr id="59" name="Google Shape;2112;p49">
              <a:extLst>
                <a:ext uri="{FF2B5EF4-FFF2-40B4-BE49-F238E27FC236}">
                  <a16:creationId xmlns:a16="http://schemas.microsoft.com/office/drawing/2014/main" id="{BBBF9DC0-1A9C-4A8C-AAFC-19E9158602DF}"/>
                </a:ext>
              </a:extLst>
            </p:cNvPr>
            <p:cNvGrpSpPr/>
            <p:nvPr/>
          </p:nvGrpSpPr>
          <p:grpSpPr>
            <a:xfrm>
              <a:off x="7676580" y="1992428"/>
              <a:ext cx="3809889" cy="775294"/>
              <a:chOff x="4161308" y="2107303"/>
              <a:chExt cx="581252" cy="118353"/>
            </a:xfrm>
          </p:grpSpPr>
          <p:sp>
            <p:nvSpPr>
              <p:cNvPr id="60" name="Google Shape;2113;p49">
                <a:extLst>
                  <a:ext uri="{FF2B5EF4-FFF2-40B4-BE49-F238E27FC236}">
                    <a16:creationId xmlns:a16="http://schemas.microsoft.com/office/drawing/2014/main" id="{57176EF7-5F8B-4922-AEA6-B127B1C2CFFC}"/>
                  </a:ext>
                </a:extLst>
              </p:cNvPr>
              <p:cNvSpPr/>
              <p:nvPr/>
            </p:nvSpPr>
            <p:spPr>
              <a:xfrm>
                <a:off x="4161308" y="2107454"/>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 TỔNG HỢP TIN </a:t>
                </a:r>
              </a:p>
            </p:txBody>
          </p:sp>
          <p:sp>
            <p:nvSpPr>
              <p:cNvPr id="61" name="Google Shape;2114;p49">
                <a:extLst>
                  <a:ext uri="{FF2B5EF4-FFF2-40B4-BE49-F238E27FC236}">
                    <a16:creationId xmlns:a16="http://schemas.microsoft.com/office/drawing/2014/main" id="{6D911E7F-C7DF-4186-9B0E-CC499F9B10B1}"/>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2" name="Google Shape;2115;p49">
                <a:extLst>
                  <a:ext uri="{FF2B5EF4-FFF2-40B4-BE49-F238E27FC236}">
                    <a16:creationId xmlns:a16="http://schemas.microsoft.com/office/drawing/2014/main" id="{7DD4151B-9A76-43FC-9BB7-51788AE7B672}"/>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07</a:t>
                </a:r>
                <a:endParaRPr/>
              </a:p>
            </p:txBody>
          </p:sp>
        </p:grpSp>
        <p:grpSp>
          <p:nvGrpSpPr>
            <p:cNvPr id="63" name="Google Shape;2112;p49">
              <a:extLst>
                <a:ext uri="{FF2B5EF4-FFF2-40B4-BE49-F238E27FC236}">
                  <a16:creationId xmlns:a16="http://schemas.microsoft.com/office/drawing/2014/main" id="{E0B400F3-B06A-4E02-A392-0BAABDCD758D}"/>
                </a:ext>
              </a:extLst>
            </p:cNvPr>
            <p:cNvGrpSpPr/>
            <p:nvPr/>
          </p:nvGrpSpPr>
          <p:grpSpPr>
            <a:xfrm>
              <a:off x="7676580" y="3059630"/>
              <a:ext cx="3809889" cy="775294"/>
              <a:chOff x="4161308" y="2107303"/>
              <a:chExt cx="581252" cy="118353"/>
            </a:xfrm>
          </p:grpSpPr>
          <p:sp>
            <p:nvSpPr>
              <p:cNvPr id="64" name="Google Shape;2113;p49">
                <a:extLst>
                  <a:ext uri="{FF2B5EF4-FFF2-40B4-BE49-F238E27FC236}">
                    <a16:creationId xmlns:a16="http://schemas.microsoft.com/office/drawing/2014/main" id="{0F1832D4-47C4-42AD-A618-CE3C24A45741}"/>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 QUẢN LÍ  TIN ĐĂNG </a:t>
                </a:r>
              </a:p>
            </p:txBody>
          </p:sp>
          <p:sp>
            <p:nvSpPr>
              <p:cNvPr id="65" name="Google Shape;2114;p49">
                <a:extLst>
                  <a:ext uri="{FF2B5EF4-FFF2-40B4-BE49-F238E27FC236}">
                    <a16:creationId xmlns:a16="http://schemas.microsoft.com/office/drawing/2014/main" id="{F72C6A95-CDFC-4230-87EB-1DE4A90EDBC5}"/>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6" name="Google Shape;2115;p49">
                <a:extLst>
                  <a:ext uri="{FF2B5EF4-FFF2-40B4-BE49-F238E27FC236}">
                    <a16:creationId xmlns:a16="http://schemas.microsoft.com/office/drawing/2014/main" id="{81599270-A623-4E6B-87D9-0F5BC44394A1}"/>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08</a:t>
                </a:r>
                <a:endParaRPr/>
              </a:p>
            </p:txBody>
          </p:sp>
        </p:grpSp>
        <p:grpSp>
          <p:nvGrpSpPr>
            <p:cNvPr id="71" name="Google Shape;2112;p49">
              <a:extLst>
                <a:ext uri="{FF2B5EF4-FFF2-40B4-BE49-F238E27FC236}">
                  <a16:creationId xmlns:a16="http://schemas.microsoft.com/office/drawing/2014/main" id="{0F8C8C2D-6659-47F1-8DE3-90C19D742C56}"/>
                </a:ext>
              </a:extLst>
            </p:cNvPr>
            <p:cNvGrpSpPr/>
            <p:nvPr/>
          </p:nvGrpSpPr>
          <p:grpSpPr>
            <a:xfrm>
              <a:off x="7676580" y="4125839"/>
              <a:ext cx="3809889" cy="775294"/>
              <a:chOff x="4161308" y="2107303"/>
              <a:chExt cx="581252" cy="118353"/>
            </a:xfrm>
          </p:grpSpPr>
          <p:sp>
            <p:nvSpPr>
              <p:cNvPr id="72" name="Google Shape;2113;p49">
                <a:extLst>
                  <a:ext uri="{FF2B5EF4-FFF2-40B4-BE49-F238E27FC236}">
                    <a16:creationId xmlns:a16="http://schemas.microsoft.com/office/drawing/2014/main" id="{A31D3065-03F7-46D7-9E74-D4FB30A817D0}"/>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 NẠP TIỀN</a:t>
                </a:r>
              </a:p>
            </p:txBody>
          </p:sp>
          <p:sp>
            <p:nvSpPr>
              <p:cNvPr id="73" name="Google Shape;2114;p49">
                <a:extLst>
                  <a:ext uri="{FF2B5EF4-FFF2-40B4-BE49-F238E27FC236}">
                    <a16:creationId xmlns:a16="http://schemas.microsoft.com/office/drawing/2014/main" id="{A6C00E18-A638-428E-8927-A385659D34DD}"/>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2115;p49">
                <a:extLst>
                  <a:ext uri="{FF2B5EF4-FFF2-40B4-BE49-F238E27FC236}">
                    <a16:creationId xmlns:a16="http://schemas.microsoft.com/office/drawing/2014/main" id="{CA436034-3892-4540-B6E3-4C88B3C2CB63}"/>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09</a:t>
                </a:r>
                <a:endParaRPr/>
              </a:p>
            </p:txBody>
          </p:sp>
        </p:grpSp>
        <p:grpSp>
          <p:nvGrpSpPr>
            <p:cNvPr id="75" name="Google Shape;2112;p49">
              <a:extLst>
                <a:ext uri="{FF2B5EF4-FFF2-40B4-BE49-F238E27FC236}">
                  <a16:creationId xmlns:a16="http://schemas.microsoft.com/office/drawing/2014/main" id="{DCCC9F1C-C015-479C-8825-CFBB843FE1DE}"/>
                </a:ext>
              </a:extLst>
            </p:cNvPr>
            <p:cNvGrpSpPr/>
            <p:nvPr/>
          </p:nvGrpSpPr>
          <p:grpSpPr>
            <a:xfrm>
              <a:off x="7676580" y="5191447"/>
              <a:ext cx="3809889" cy="775294"/>
              <a:chOff x="4161308" y="2107303"/>
              <a:chExt cx="581252" cy="118353"/>
            </a:xfrm>
          </p:grpSpPr>
          <p:sp>
            <p:nvSpPr>
              <p:cNvPr id="76" name="Google Shape;2113;p49">
                <a:extLst>
                  <a:ext uri="{FF2B5EF4-FFF2-40B4-BE49-F238E27FC236}">
                    <a16:creationId xmlns:a16="http://schemas.microsoft.com/office/drawing/2014/main" id="{2F4BC502-BDC9-4AC8-AFBC-8C3C07C25A96}"/>
                  </a:ext>
                </a:extLst>
              </p:cNvPr>
              <p:cNvSpPr/>
              <p:nvPr/>
            </p:nvSpPr>
            <p:spPr>
              <a:xfrm>
                <a:off x="4161308" y="2107455"/>
                <a:ext cx="512475" cy="118200"/>
              </a:xfrm>
              <a:prstGeom prst="rect">
                <a:avLst/>
              </a:prstGeom>
              <a:solidFill>
                <a:srgbClr val="E3E9ED"/>
              </a:solidFill>
              <a:ln>
                <a:noFill/>
              </a:ln>
            </p:spPr>
            <p:txBody>
              <a:bodyPr spcFirstLastPara="1" wrap="square" lIns="91425" tIns="91425" rIns="91425" bIns="91425" anchor="ctr" anchorCtr="0">
                <a:noAutofit/>
              </a:bodyPr>
              <a:lstStyle/>
              <a:p>
                <a:pPr algn="ctr"/>
                <a:r>
                  <a:rPr lang="en-US" sz="1800" b="1">
                    <a:solidFill>
                      <a:schemeClr val="bg1">
                        <a:lumMod val="90000"/>
                        <a:lumOff val="10000"/>
                      </a:schemeClr>
                    </a:solidFill>
                  </a:rPr>
                  <a:t> QUẢN LÝ NỘI DUNG</a:t>
                </a:r>
              </a:p>
              <a:p>
                <a:pPr algn="ctr"/>
                <a:r>
                  <a:rPr lang="en-US" sz="1800" b="1">
                    <a:solidFill>
                      <a:schemeClr val="bg1">
                        <a:lumMod val="90000"/>
                        <a:lumOff val="10000"/>
                      </a:schemeClr>
                    </a:solidFill>
                  </a:rPr>
                  <a:t> TỈNH</a:t>
                </a:r>
              </a:p>
            </p:txBody>
          </p:sp>
          <p:sp>
            <p:nvSpPr>
              <p:cNvPr id="77" name="Google Shape;2114;p49">
                <a:extLst>
                  <a:ext uri="{FF2B5EF4-FFF2-40B4-BE49-F238E27FC236}">
                    <a16:creationId xmlns:a16="http://schemas.microsoft.com/office/drawing/2014/main" id="{FC4DC026-B449-4F07-8E29-DFB9E39B6A71}"/>
                  </a:ext>
                </a:extLst>
              </p:cNvPr>
              <p:cNvSpPr/>
              <p:nvPr/>
            </p:nvSpPr>
            <p:spPr>
              <a:xfrm rot="5400000">
                <a:off x="4591455" y="2135652"/>
                <a:ext cx="118352" cy="61655"/>
              </a:xfrm>
              <a:custGeom>
                <a:avLst/>
                <a:gdLst/>
                <a:ahLst/>
                <a:cxnLst/>
                <a:rect l="l" t="t" r="r" b="b"/>
                <a:pathLst>
                  <a:path w="9834" h="5123" extrusionOk="0">
                    <a:moveTo>
                      <a:pt x="458" y="0"/>
                    </a:moveTo>
                    <a:lnTo>
                      <a:pt x="92" y="641"/>
                    </a:lnTo>
                    <a:lnTo>
                      <a:pt x="1" y="823"/>
                    </a:lnTo>
                    <a:lnTo>
                      <a:pt x="2425" y="5122"/>
                    </a:lnTo>
                    <a:lnTo>
                      <a:pt x="7364" y="5122"/>
                    </a:lnTo>
                    <a:lnTo>
                      <a:pt x="9833" y="823"/>
                    </a:lnTo>
                    <a:lnTo>
                      <a:pt x="9696" y="641"/>
                    </a:lnTo>
                    <a:lnTo>
                      <a:pt x="9330" y="0"/>
                    </a:lnTo>
                    <a:lnTo>
                      <a:pt x="7364" y="3430"/>
                    </a:lnTo>
                    <a:lnTo>
                      <a:pt x="2425" y="3430"/>
                    </a:lnTo>
                    <a:lnTo>
                      <a:pt x="458"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2115;p49">
                <a:extLst>
                  <a:ext uri="{FF2B5EF4-FFF2-40B4-BE49-F238E27FC236}">
                    <a16:creationId xmlns:a16="http://schemas.microsoft.com/office/drawing/2014/main" id="{F1F5CE17-0FAA-476B-BDD1-079F926C1966}"/>
                  </a:ext>
                </a:extLst>
              </p:cNvPr>
              <p:cNvSpPr/>
              <p:nvPr/>
            </p:nvSpPr>
            <p:spPr>
              <a:xfrm rot="16200000">
                <a:off x="4632187" y="2115282"/>
                <a:ext cx="118352" cy="102394"/>
              </a:xfrm>
              <a:custGeom>
                <a:avLst/>
                <a:gdLst/>
                <a:ahLst/>
                <a:cxnLst/>
                <a:rect l="l" t="t" r="r" b="b"/>
                <a:pathLst>
                  <a:path w="9834" h="8508" extrusionOk="0">
                    <a:moveTo>
                      <a:pt x="2425" y="1"/>
                    </a:moveTo>
                    <a:lnTo>
                      <a:pt x="1" y="4254"/>
                    </a:lnTo>
                    <a:lnTo>
                      <a:pt x="458" y="5077"/>
                    </a:lnTo>
                    <a:lnTo>
                      <a:pt x="2425" y="8507"/>
                    </a:lnTo>
                    <a:lnTo>
                      <a:pt x="7364" y="8507"/>
                    </a:lnTo>
                    <a:lnTo>
                      <a:pt x="9330" y="5077"/>
                    </a:lnTo>
                    <a:lnTo>
                      <a:pt x="9833" y="4254"/>
                    </a:lnTo>
                    <a:lnTo>
                      <a:pt x="7364" y="1"/>
                    </a:lnTo>
                    <a:close/>
                  </a:path>
                </a:pathLst>
              </a:custGeom>
              <a:solidFill>
                <a:srgbClr val="0B2745"/>
              </a:solidFill>
              <a:ln>
                <a:noFill/>
              </a:ln>
            </p:spPr>
            <p:txBody>
              <a:bodyPr spcFirstLastPara="1" vert="vert" wrap="square" lIns="91425" tIns="91425" rIns="91425" bIns="91425" anchor="ctr" anchorCtr="0">
                <a:noAutofit/>
              </a:bodyPr>
              <a:lstStyle/>
              <a:p>
                <a:pPr marL="0" lvl="0" indent="0" algn="ctr" rtl="0">
                  <a:spcBef>
                    <a:spcPts val="0"/>
                  </a:spcBef>
                  <a:spcAft>
                    <a:spcPts val="0"/>
                  </a:spcAft>
                  <a:buNone/>
                </a:pPr>
                <a:r>
                  <a:rPr lang="en-US"/>
                  <a:t>10</a:t>
                </a:r>
                <a:endParaRPr/>
              </a:p>
            </p:txBody>
          </p:sp>
        </p:grpSp>
      </p:grpSp>
      <p:pic>
        <p:nvPicPr>
          <p:cNvPr id="84" name="Picture 2">
            <a:extLst>
              <a:ext uri="{FF2B5EF4-FFF2-40B4-BE49-F238E27FC236}">
                <a16:creationId xmlns:a16="http://schemas.microsoft.com/office/drawing/2014/main" id="{E8D0403A-4A75-4C59-A99A-1DFD041D3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4999027" y="2198520"/>
            <a:ext cx="2460959" cy="2460959"/>
          </a:xfrm>
          <a:prstGeom prst="roundRect">
            <a:avLst>
              <a:gd name="adj" fmla="val 13099"/>
            </a:avLst>
          </a:prstGeom>
          <a:solidFill>
            <a:srgbClr val="FFFFFF">
              <a:shade val="85000"/>
            </a:srgbClr>
          </a:solidFill>
          <a:ln>
            <a:noFill/>
          </a:ln>
          <a:effectLst>
            <a:reflection blurRad="12700" stA="38000" endPos="28000" dist="5000" dir="5400000" sy="-100000" algn="bl" rotWithShape="0"/>
          </a:effectLst>
        </p:spPr>
      </p:pic>
      <p:sp>
        <p:nvSpPr>
          <p:cNvPr id="85" name="Title 3">
            <a:extLst>
              <a:ext uri="{FF2B5EF4-FFF2-40B4-BE49-F238E27FC236}">
                <a16:creationId xmlns:a16="http://schemas.microsoft.com/office/drawing/2014/main" id="{F9D2CD14-D410-488D-98B2-2FE0E848ED62}"/>
              </a:ext>
            </a:extLst>
          </p:cNvPr>
          <p:cNvSpPr txBox="1">
            <a:spLocks/>
          </p:cNvSpPr>
          <p:nvPr/>
        </p:nvSpPr>
        <p:spPr>
          <a:xfrm>
            <a:off x="5091335" y="5579091"/>
            <a:ext cx="2184747" cy="417881"/>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3000"/>
              <a:t>ADMIN</a:t>
            </a:r>
          </a:p>
        </p:txBody>
      </p:sp>
    </p:spTree>
    <p:extLst>
      <p:ext uri="{BB962C8B-B14F-4D97-AF65-F5344CB8AC3E}">
        <p14:creationId xmlns:p14="http://schemas.microsoft.com/office/powerpoint/2010/main" val="34809332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80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1000"/>
                                        <p:tgtEl>
                                          <p:spTgt spid="81"/>
                                        </p:tgtEl>
                                      </p:cBhvr>
                                    </p:animEffect>
                                  </p:childTnLst>
                                </p:cTn>
                              </p:par>
                              <p:par>
                                <p:cTn id="8" presetID="10" presetClass="entr" presetSubtype="0" fill="hold" nodeType="withEffect">
                                  <p:stCondLst>
                                    <p:cond delay="160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1000"/>
                                        <p:tgtEl>
                                          <p:spTgt spid="79"/>
                                        </p:tgtEl>
                                      </p:cBhvr>
                                    </p:animEffect>
                                  </p:childTnLst>
                                </p:cTn>
                              </p:par>
                              <p:par>
                                <p:cTn id="11" presetID="42" presetClass="entr" presetSubtype="0" fill="hold" nodeType="withEffect">
                                  <p:stCondLst>
                                    <p:cond delay="2400"/>
                                  </p:stCondLst>
                                  <p:childTnLst>
                                    <p:set>
                                      <p:cBhvr>
                                        <p:cTn id="12" dur="1" fill="hold">
                                          <p:stCondLst>
                                            <p:cond delay="0"/>
                                          </p:stCondLst>
                                        </p:cTn>
                                        <p:tgtEl>
                                          <p:spTgt spid="84"/>
                                        </p:tgtEl>
                                        <p:attrNameLst>
                                          <p:attrName>style.visibility</p:attrName>
                                        </p:attrNameLst>
                                      </p:cBhvr>
                                      <p:to>
                                        <p:strVal val="visible"/>
                                      </p:to>
                                    </p:set>
                                    <p:animEffect transition="in" filter="fade">
                                      <p:cBhvr>
                                        <p:cTn id="13" dur="1000"/>
                                        <p:tgtEl>
                                          <p:spTgt spid="84"/>
                                        </p:tgtEl>
                                      </p:cBhvr>
                                    </p:animEffect>
                                    <p:anim calcmode="lin" valueType="num">
                                      <p:cBhvr>
                                        <p:cTn id="14" dur="1000" fill="hold"/>
                                        <p:tgtEl>
                                          <p:spTgt spid="84"/>
                                        </p:tgtEl>
                                        <p:attrNameLst>
                                          <p:attrName>ppt_x</p:attrName>
                                        </p:attrNameLst>
                                      </p:cBhvr>
                                      <p:tavLst>
                                        <p:tav tm="0">
                                          <p:val>
                                            <p:strVal val="#ppt_x"/>
                                          </p:val>
                                        </p:tav>
                                        <p:tav tm="100000">
                                          <p:val>
                                            <p:strVal val="#ppt_x"/>
                                          </p:val>
                                        </p:tav>
                                      </p:tavLst>
                                    </p:anim>
                                    <p:anim calcmode="lin" valueType="num">
                                      <p:cBhvr>
                                        <p:cTn id="15" dur="1000" fill="hold"/>
                                        <p:tgtEl>
                                          <p:spTgt spid="84"/>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3400"/>
                                  </p:stCondLst>
                                  <p:childTnLst>
                                    <p:set>
                                      <p:cBhvr>
                                        <p:cTn id="17" dur="1" fill="hold">
                                          <p:stCondLst>
                                            <p:cond delay="0"/>
                                          </p:stCondLst>
                                        </p:cTn>
                                        <p:tgtEl>
                                          <p:spTgt spid="85"/>
                                        </p:tgtEl>
                                        <p:attrNameLst>
                                          <p:attrName>style.visibility</p:attrName>
                                        </p:attrNameLst>
                                      </p:cBhvr>
                                      <p:to>
                                        <p:strVal val="visible"/>
                                      </p:to>
                                    </p:set>
                                    <p:animEffect transition="in" filter="fade">
                                      <p:cBhvr>
                                        <p:cTn id="18" dur="1000"/>
                                        <p:tgtEl>
                                          <p:spTgt spid="85"/>
                                        </p:tgtEl>
                                      </p:cBhvr>
                                    </p:animEffect>
                                    <p:anim calcmode="lin" valueType="num">
                                      <p:cBhvr>
                                        <p:cTn id="19" dur="1000" fill="hold"/>
                                        <p:tgtEl>
                                          <p:spTgt spid="85"/>
                                        </p:tgtEl>
                                        <p:attrNameLst>
                                          <p:attrName>ppt_x</p:attrName>
                                        </p:attrNameLst>
                                      </p:cBhvr>
                                      <p:tavLst>
                                        <p:tav tm="0">
                                          <p:val>
                                            <p:strVal val="#ppt_x"/>
                                          </p:val>
                                        </p:tav>
                                        <p:tav tm="100000">
                                          <p:val>
                                            <p:strVal val="#ppt_x"/>
                                          </p:val>
                                        </p:tav>
                                      </p:tavLst>
                                    </p:anim>
                                    <p:anim calcmode="lin" valueType="num">
                                      <p:cBhvr>
                                        <p:cTn id="20" dur="1000" fill="hold"/>
                                        <p:tgtEl>
                                          <p:spTgt spid="8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15"/>
                    </a14:imgEffect>
                    <a14:imgEffect>
                      <a14:colorTemperature colorTemp="112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E483E2-2FBD-4C79-B323-696678E97886}"/>
              </a:ext>
            </a:extLst>
          </p:cNvPr>
          <p:cNvSpPr txBox="1"/>
          <p:nvPr/>
        </p:nvSpPr>
        <p:spPr>
          <a:xfrm>
            <a:off x="2261579" y="2821495"/>
            <a:ext cx="7668842" cy="932297"/>
          </a:xfrm>
          <a:prstGeom prst="rect">
            <a:avLst/>
          </a:prstGeom>
          <a:noFill/>
        </p:spPr>
        <p:txBody>
          <a:bodyPr wrap="square" lIns="0" tIns="36000" rIns="216000" bIns="36000" rtlCol="0">
            <a:spAutoFit/>
          </a:bodyPr>
          <a:lstStyle/>
          <a:p>
            <a:pPr algn="ctr">
              <a:lnSpc>
                <a:spcPct val="130000"/>
              </a:lnSpc>
              <a:spcBef>
                <a:spcPts val="1000"/>
              </a:spcBef>
            </a:pPr>
            <a:r>
              <a:rPr lang="en-US" sz="4800" b="1">
                <a:effectLst>
                  <a:glow rad="139700">
                    <a:srgbClr val="0B2745">
                      <a:alpha val="40000"/>
                    </a:srgbClr>
                  </a:glow>
                  <a:reflection blurRad="6350" stA="50000" endA="300" endPos="50000" dist="29997" dir="5400000" sy="-100000" algn="bl" rotWithShape="0"/>
                </a:effectLst>
              </a:rPr>
              <a:t>SƠ ĐỒ ERD</a:t>
            </a:r>
            <a:endParaRPr lang="en-US" sz="4800" b="1" dirty="0"/>
          </a:p>
        </p:txBody>
      </p:sp>
    </p:spTree>
    <p:extLst>
      <p:ext uri="{BB962C8B-B14F-4D97-AF65-F5344CB8AC3E}">
        <p14:creationId xmlns:p14="http://schemas.microsoft.com/office/powerpoint/2010/main" val="29426236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ERD1-final">
            <a:extLst>
              <a:ext uri="{FF2B5EF4-FFF2-40B4-BE49-F238E27FC236}">
                <a16:creationId xmlns:a16="http://schemas.microsoft.com/office/drawing/2014/main" id="{907CD5B4-3698-495C-9072-AB80421CBC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677662" y="360268"/>
            <a:ext cx="8836675" cy="6144913"/>
          </a:xfrm>
          <a:prstGeom prst="roundRect">
            <a:avLst>
              <a:gd name="adj" fmla="val 2805"/>
            </a:avLst>
          </a:prstGeom>
          <a:solidFill>
            <a:srgbClr val="FFFFFF">
              <a:shade val="85000"/>
            </a:srgbClr>
          </a:solidFill>
          <a:ln>
            <a:noFill/>
          </a:ln>
          <a:effectLst>
            <a:reflection blurRad="12700" stA="38000" endPos="28000" dist="5000" dir="5400000" sy="-100000" algn="bl" rotWithShape="0"/>
          </a:effectLst>
        </p:spPr>
      </p:pic>
      <p:sp>
        <p:nvSpPr>
          <p:cNvPr id="9" name="Title 3">
            <a:extLst>
              <a:ext uri="{FF2B5EF4-FFF2-40B4-BE49-F238E27FC236}">
                <a16:creationId xmlns:a16="http://schemas.microsoft.com/office/drawing/2014/main" id="{C4141AFC-9D41-42A0-B23E-1ECF599B9A19}"/>
              </a:ext>
            </a:extLst>
          </p:cNvPr>
          <p:cNvSpPr txBox="1">
            <a:spLocks/>
          </p:cNvSpPr>
          <p:nvPr/>
        </p:nvSpPr>
        <p:spPr>
          <a:xfrm rot="5400000">
            <a:off x="10061045" y="3161120"/>
            <a:ext cx="2403080" cy="535760"/>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r>
              <a:rPr lang="en-US" sz="3000"/>
              <a:t>SƠ ĐỒ ERD 1</a:t>
            </a:r>
          </a:p>
        </p:txBody>
      </p:sp>
    </p:spTree>
    <p:extLst>
      <p:ext uri="{BB962C8B-B14F-4D97-AF65-F5344CB8AC3E}">
        <p14:creationId xmlns:p14="http://schemas.microsoft.com/office/powerpoint/2010/main" val="293356141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3">
            <a:extLst>
              <a:ext uri="{FF2B5EF4-FFF2-40B4-BE49-F238E27FC236}">
                <a16:creationId xmlns:a16="http://schemas.microsoft.com/office/drawing/2014/main" id="{C141A302-D8BE-44C1-897B-89C6526D728E}"/>
              </a:ext>
            </a:extLst>
          </p:cNvPr>
          <p:cNvSpPr txBox="1">
            <a:spLocks/>
          </p:cNvSpPr>
          <p:nvPr/>
        </p:nvSpPr>
        <p:spPr>
          <a:xfrm rot="5400000">
            <a:off x="10061045" y="3161120"/>
            <a:ext cx="2403080" cy="535760"/>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r>
              <a:rPr lang="en-US" sz="3000"/>
              <a:t>SƠ ĐỒ ERD 2</a:t>
            </a:r>
          </a:p>
        </p:txBody>
      </p:sp>
      <p:pic>
        <p:nvPicPr>
          <p:cNvPr id="4" name="Picture 3">
            <a:extLst>
              <a:ext uri="{FF2B5EF4-FFF2-40B4-BE49-F238E27FC236}">
                <a16:creationId xmlns:a16="http://schemas.microsoft.com/office/drawing/2014/main" id="{45E58DD6-61B5-4209-A603-A67238496F5E}"/>
              </a:ext>
            </a:extLst>
          </p:cNvPr>
          <p:cNvPicPr/>
          <p:nvPr/>
        </p:nvPicPr>
        <p:blipFill>
          <a:blip r:embed="rId2">
            <a:extLst>
              <a:ext uri="{28A0092B-C50C-407E-A947-70E740481C1C}">
                <a14:useLocalDpi xmlns:a14="http://schemas.microsoft.com/office/drawing/2010/main" val="0"/>
              </a:ext>
            </a:extLst>
          </a:blip>
          <a:stretch>
            <a:fillRect/>
          </a:stretch>
        </p:blipFill>
        <p:spPr>
          <a:xfrm>
            <a:off x="1748544" y="239339"/>
            <a:ext cx="8694911" cy="6379322"/>
          </a:xfrm>
          <a:prstGeom prst="roundRect">
            <a:avLst>
              <a:gd name="adj" fmla="val 3382"/>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8308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8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7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3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B8452-AB3C-4001-9206-5D7C9FCBFA6E}"/>
              </a:ext>
            </a:extLst>
          </p:cNvPr>
          <p:cNvPicPr>
            <a:picLocks noChangeAspect="1"/>
          </p:cNvPicPr>
          <p:nvPr/>
        </p:nvPicPr>
        <p:blipFill>
          <a:blip r:embed="rId2">
            <a:extLst>
              <a:ext uri="{28A0092B-C50C-407E-A947-70E740481C1C}">
                <a14:useLocalDpi xmlns:a14="http://schemas.microsoft.com/office/drawing/2010/main" val="0"/>
              </a:ext>
            </a:extLst>
          </a:blip>
          <a:srcRect l="4217" r="4217"/>
          <a:stretch/>
        </p:blipFill>
        <p:spPr>
          <a:xfrm>
            <a:off x="0" y="-631754"/>
            <a:ext cx="12192000" cy="7489754"/>
          </a:xfrm>
          <a:prstGeom prst="rect">
            <a:avLst/>
          </a:prstGeom>
        </p:spPr>
      </p:pic>
      <p:sp>
        <p:nvSpPr>
          <p:cNvPr id="6" name="TextBox 5">
            <a:extLst>
              <a:ext uri="{FF2B5EF4-FFF2-40B4-BE49-F238E27FC236}">
                <a16:creationId xmlns:a16="http://schemas.microsoft.com/office/drawing/2014/main" id="{FACB7A4D-50DD-41C3-A01F-25B81A002A34}"/>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solidFill>
                  <a:schemeClr val="bg1"/>
                </a:solidFill>
                <a:latin typeface="Montserrat SemiBold" charset="0"/>
                <a:ea typeface="Montserrat SemiBold" charset="0"/>
                <a:cs typeface="Montserrat SemiBold" charset="0"/>
              </a:rPr>
              <a:t>VIFLAND</a:t>
            </a:r>
            <a:endParaRPr lang="en-US" sz="900" b="1" i="0" dirty="0">
              <a:solidFill>
                <a:schemeClr val="bg1"/>
              </a:solidFill>
              <a:latin typeface="Montserrat SemiBold" charset="0"/>
              <a:ea typeface="Montserrat SemiBold" charset="0"/>
              <a:cs typeface="Montserrat SemiBold" charset="0"/>
            </a:endParaRPr>
          </a:p>
        </p:txBody>
      </p:sp>
      <p:cxnSp>
        <p:nvCxnSpPr>
          <p:cNvPr id="7" name="Straight Connector 6">
            <a:extLst>
              <a:ext uri="{FF2B5EF4-FFF2-40B4-BE49-F238E27FC236}">
                <a16:creationId xmlns:a16="http://schemas.microsoft.com/office/drawing/2014/main" id="{10C82654-7A0A-490F-8DDA-2052C2464789}"/>
              </a:ext>
            </a:extLst>
          </p:cNvPr>
          <p:cNvCxnSpPr/>
          <p:nvPr/>
        </p:nvCxnSpPr>
        <p:spPr>
          <a:xfrm>
            <a:off x="315367" y="3389244"/>
            <a:ext cx="40210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284C43-B7DF-4A3B-8D8A-F26CDEFCC1DC}"/>
              </a:ext>
            </a:extLst>
          </p:cNvPr>
          <p:cNvCxnSpPr/>
          <p:nvPr/>
        </p:nvCxnSpPr>
        <p:spPr>
          <a:xfrm>
            <a:off x="315367" y="3468757"/>
            <a:ext cx="2010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ext Placeholder 27">
            <a:extLst>
              <a:ext uri="{FF2B5EF4-FFF2-40B4-BE49-F238E27FC236}">
                <a16:creationId xmlns:a16="http://schemas.microsoft.com/office/drawing/2014/main" id="{183BB92D-CB2E-4F3C-883B-84B4DC55B45D}"/>
              </a:ext>
            </a:extLst>
          </p:cNvPr>
          <p:cNvSpPr>
            <a:spLocks noGrp="1"/>
          </p:cNvSpPr>
          <p:nvPr>
            <p:ph type="title"/>
          </p:nvPr>
        </p:nvSpPr>
        <p:spPr>
          <a:xfrm>
            <a:off x="728978" y="2673416"/>
            <a:ext cx="10734044" cy="1431656"/>
          </a:xfrm>
        </p:spPr>
        <p:txBody>
          <a:bodyPr anchor="ctr"/>
          <a:lstStyle/>
          <a:p>
            <a:pPr algn="ctr"/>
            <a:r>
              <a:rPr lang="en-US" sz="4800">
                <a:solidFill>
                  <a:schemeClr val="bg1"/>
                </a:solidFill>
                <a:effectLst>
                  <a:reflection blurRad="6350" stA="60000" endA="900" endPos="60000" dist="29997" dir="5400000" sy="-100000" algn="bl" rotWithShape="0"/>
                </a:effectLst>
              </a:rPr>
              <a:t>SITEMAP</a:t>
            </a:r>
            <a:endParaRPr lang="en-ID" sz="4800" b="1" dirty="0">
              <a:solidFill>
                <a:schemeClr val="bg1"/>
              </a:solidFill>
              <a:effectLst>
                <a:reflection blurRad="6350" stA="60000" endA="900" endPos="60000" dist="29997" dir="5400000" sy="-100000" algn="bl" rotWithShape="0"/>
              </a:effectLst>
            </a:endParaRPr>
          </a:p>
        </p:txBody>
      </p:sp>
    </p:spTree>
    <p:extLst>
      <p:ext uri="{BB962C8B-B14F-4D97-AF65-F5344CB8AC3E}">
        <p14:creationId xmlns:p14="http://schemas.microsoft.com/office/powerpoint/2010/main" val="39236319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649394" y="118866"/>
            <a:ext cx="11363111" cy="588220"/>
          </a:xfrm>
          <a:prstGeom prst="rect">
            <a:avLst/>
          </a:prstGeom>
        </p:spPr>
        <p:txBody>
          <a:bodyPr vert="horz" lIns="0" tIns="0" rIns="0" bIns="0" rtlCol="0" anchor="ctr">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Sitemap</a:t>
            </a:r>
            <a:endParaRPr lang="en-US" sz="3000" dirty="0">
              <a:latin typeface="+mn-lt"/>
            </a:endParaRPr>
          </a:p>
        </p:txBody>
      </p:sp>
      <p:pic>
        <p:nvPicPr>
          <p:cNvPr id="9" name="Picture 8">
            <a:extLst>
              <a:ext uri="{FF2B5EF4-FFF2-40B4-BE49-F238E27FC236}">
                <a16:creationId xmlns:a16="http://schemas.microsoft.com/office/drawing/2014/main" id="{9F25CC7C-BA44-4293-9625-96510C619C33}"/>
              </a:ext>
            </a:extLst>
          </p:cNvPr>
          <p:cNvPicPr/>
          <p:nvPr/>
        </p:nvPicPr>
        <p:blipFill>
          <a:blip r:embed="rId2">
            <a:extLst>
              <a:ext uri="{28A0092B-C50C-407E-A947-70E740481C1C}">
                <a14:useLocalDpi xmlns:a14="http://schemas.microsoft.com/office/drawing/2010/main" val="0"/>
              </a:ext>
            </a:extLst>
          </a:blip>
          <a:stretch>
            <a:fillRect/>
          </a:stretch>
        </p:blipFill>
        <p:spPr>
          <a:xfrm>
            <a:off x="1411922" y="846137"/>
            <a:ext cx="9368155" cy="5616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4658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7">
            <a:extLst>
              <a:ext uri="{FF2B5EF4-FFF2-40B4-BE49-F238E27FC236}">
                <a16:creationId xmlns:a16="http://schemas.microsoft.com/office/drawing/2014/main" id="{135BC1D0-0A66-4F2E-8388-BC331F2C4475}"/>
              </a:ext>
            </a:extLst>
          </p:cNvPr>
          <p:cNvSpPr>
            <a:spLocks noGrp="1"/>
          </p:cNvSpPr>
          <p:nvPr>
            <p:ph type="title"/>
          </p:nvPr>
        </p:nvSpPr>
        <p:spPr>
          <a:xfrm>
            <a:off x="728978" y="2713172"/>
            <a:ext cx="10734044" cy="1431656"/>
          </a:xfrm>
        </p:spPr>
        <p:txBody>
          <a:bodyPr anchor="ctr"/>
          <a:lstStyle/>
          <a:p>
            <a:pPr algn="ctr"/>
            <a:r>
              <a:rPr lang="vi-VN" sz="4800"/>
              <a:t>G</a:t>
            </a:r>
            <a:r>
              <a:rPr lang="vi-VN" sz="4800" b="1"/>
              <a:t>iao </a:t>
            </a:r>
            <a:r>
              <a:rPr lang="vi-VN" sz="4800" b="1" dirty="0" err="1"/>
              <a:t>diện</a:t>
            </a:r>
            <a:r>
              <a:rPr lang="vi-VN" sz="4800" b="1" dirty="0"/>
              <a:t> &amp; </a:t>
            </a:r>
            <a:r>
              <a:rPr lang="vi-VN" sz="4800" b="1" dirty="0" err="1"/>
              <a:t>Chức</a:t>
            </a:r>
            <a:r>
              <a:rPr lang="vi-VN" sz="4800" b="1" dirty="0"/>
              <a:t> năng </a:t>
            </a:r>
            <a:r>
              <a:rPr lang="vi-VN" sz="4800" b="1" dirty="0" err="1"/>
              <a:t>người</a:t>
            </a:r>
            <a:r>
              <a:rPr lang="vi-VN" sz="4800" b="1" dirty="0"/>
              <a:t> </a:t>
            </a:r>
            <a:r>
              <a:rPr lang="vi-VN" sz="4800" b="1" dirty="0" err="1"/>
              <a:t>dùng</a:t>
            </a:r>
            <a:endParaRPr lang="en-ID" sz="4800" b="1" dirty="0"/>
          </a:p>
        </p:txBody>
      </p:sp>
    </p:spTree>
    <p:extLst>
      <p:ext uri="{BB962C8B-B14F-4D97-AF65-F5344CB8AC3E}">
        <p14:creationId xmlns:p14="http://schemas.microsoft.com/office/powerpoint/2010/main" val="406305537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799A8F5-2EB1-449C-BE66-9553E3680980}"/>
              </a:ext>
            </a:extLst>
          </p:cNvPr>
          <p:cNvGrpSpPr/>
          <p:nvPr/>
        </p:nvGrpSpPr>
        <p:grpSpPr>
          <a:xfrm>
            <a:off x="2058754" y="1238071"/>
            <a:ext cx="4349973" cy="5501063"/>
            <a:chOff x="2058754" y="1238071"/>
            <a:chExt cx="4349973" cy="5501063"/>
          </a:xfrm>
        </p:grpSpPr>
        <p:pic>
          <p:nvPicPr>
            <p:cNvPr id="6" name="Picture 51">
              <a:extLst>
                <a:ext uri="{FF2B5EF4-FFF2-40B4-BE49-F238E27FC236}">
                  <a16:creationId xmlns:a16="http://schemas.microsoft.com/office/drawing/2014/main" id="{5E6B9076-5824-4629-9793-61CA01D4AA8C}"/>
                </a:ext>
              </a:extLst>
            </p:cNvPr>
            <p:cNvPicPr/>
            <p:nvPr/>
          </p:nvPicPr>
          <p:blipFill>
            <a:blip r:embed="rId2">
              <a:extLst>
                <a:ext uri="{28A0092B-C50C-407E-A947-70E740481C1C}">
                  <a14:useLocalDpi xmlns:a14="http://schemas.microsoft.com/office/drawing/2010/main" val="0"/>
                </a:ext>
              </a:extLst>
            </a:blip>
            <a:stretch>
              <a:fillRect/>
            </a:stretch>
          </p:blipFill>
          <p:spPr>
            <a:xfrm>
              <a:off x="2058754" y="1238071"/>
              <a:ext cx="4349973" cy="5034440"/>
            </a:xfrm>
            <a:prstGeom prst="rect">
              <a:avLst/>
            </a:prstGeom>
            <a:ln>
              <a:noFill/>
            </a:ln>
            <a:effectLst>
              <a:outerShdw blurRad="190500" algn="tl" rotWithShape="0">
                <a:srgbClr val="000000">
                  <a:alpha val="70000"/>
                </a:srgbClr>
              </a:outerShdw>
            </a:effectLst>
          </p:spPr>
        </p:pic>
        <p:sp>
          <p:nvSpPr>
            <p:cNvPr id="8" name="Hộp Văn bản 7">
              <a:extLst>
                <a:ext uri="{FF2B5EF4-FFF2-40B4-BE49-F238E27FC236}">
                  <a16:creationId xmlns:a16="http://schemas.microsoft.com/office/drawing/2014/main" id="{8333E32B-3CAA-4CC0-8BC9-AD6C71CFC618}"/>
                </a:ext>
              </a:extLst>
            </p:cNvPr>
            <p:cNvSpPr txBox="1"/>
            <p:nvPr/>
          </p:nvSpPr>
          <p:spPr>
            <a:xfrm>
              <a:off x="3720812" y="6369802"/>
              <a:ext cx="1025858" cy="369332"/>
            </a:xfrm>
            <a:prstGeom prst="rect">
              <a:avLst/>
            </a:prstGeom>
            <a:noFill/>
          </p:spPr>
          <p:txBody>
            <a:bodyPr wrap="none" rtlCol="0">
              <a:spAutoFit/>
            </a:bodyPr>
            <a:lstStyle/>
            <a:p>
              <a:pPr algn="ctr"/>
              <a:r>
                <a:rPr lang="vi-VN"/>
                <a:t>Desktop</a:t>
              </a:r>
              <a:endParaRPr lang="en-US" dirty="0"/>
            </a:p>
          </p:txBody>
        </p:sp>
      </p:grpSp>
      <p:grpSp>
        <p:nvGrpSpPr>
          <p:cNvPr id="3" name="Group 2">
            <a:extLst>
              <a:ext uri="{FF2B5EF4-FFF2-40B4-BE49-F238E27FC236}">
                <a16:creationId xmlns:a16="http://schemas.microsoft.com/office/drawing/2014/main" id="{AAD8AD33-D062-4F79-BFDB-3EAAF350D2BB}"/>
              </a:ext>
            </a:extLst>
          </p:cNvPr>
          <p:cNvGrpSpPr/>
          <p:nvPr/>
        </p:nvGrpSpPr>
        <p:grpSpPr>
          <a:xfrm>
            <a:off x="7502538" y="1238070"/>
            <a:ext cx="1886698" cy="5501064"/>
            <a:chOff x="7502538" y="1238070"/>
            <a:chExt cx="1886698" cy="5501064"/>
          </a:xfrm>
        </p:grpSpPr>
        <p:pic>
          <p:nvPicPr>
            <p:cNvPr id="7" name="Picture 14">
              <a:extLst>
                <a:ext uri="{FF2B5EF4-FFF2-40B4-BE49-F238E27FC236}">
                  <a16:creationId xmlns:a16="http://schemas.microsoft.com/office/drawing/2014/main" id="{CCA7D4DD-457F-4632-B698-23C1B1B8A5C3}"/>
                </a:ext>
              </a:extLst>
            </p:cNvPr>
            <p:cNvPicPr/>
            <p:nvPr/>
          </p:nvPicPr>
          <p:blipFill rotWithShape="1">
            <a:blip r:embed="rId3">
              <a:extLst>
                <a:ext uri="{28A0092B-C50C-407E-A947-70E740481C1C}">
                  <a14:useLocalDpi xmlns:a14="http://schemas.microsoft.com/office/drawing/2010/main" val="0"/>
                </a:ext>
              </a:extLst>
            </a:blip>
            <a:srcRect b="47514"/>
            <a:stretch/>
          </p:blipFill>
          <p:spPr bwMode="auto">
            <a:xfrm>
              <a:off x="7502538" y="1238070"/>
              <a:ext cx="1886698" cy="5034441"/>
            </a:xfrm>
            <a:prstGeom prst="rect">
              <a:avLst/>
            </a:prstGeom>
            <a:ln>
              <a:noFill/>
            </a:ln>
            <a:effectLst>
              <a:outerShdw blurRad="190500" algn="tl" rotWithShape="0">
                <a:srgbClr val="000000">
                  <a:alpha val="70000"/>
                </a:srgbClr>
              </a:outerShdw>
            </a:effectLst>
          </p:spPr>
        </p:pic>
        <p:sp>
          <p:nvSpPr>
            <p:cNvPr id="9" name="Hộp Văn bản 8">
              <a:extLst>
                <a:ext uri="{FF2B5EF4-FFF2-40B4-BE49-F238E27FC236}">
                  <a16:creationId xmlns:a16="http://schemas.microsoft.com/office/drawing/2014/main" id="{916C96DB-685B-4458-9E21-A4857E3412DC}"/>
                </a:ext>
              </a:extLst>
            </p:cNvPr>
            <p:cNvSpPr txBox="1"/>
            <p:nvPr/>
          </p:nvSpPr>
          <p:spPr>
            <a:xfrm>
              <a:off x="7998488" y="6369802"/>
              <a:ext cx="894797" cy="369332"/>
            </a:xfrm>
            <a:prstGeom prst="rect">
              <a:avLst/>
            </a:prstGeom>
            <a:noFill/>
          </p:spPr>
          <p:txBody>
            <a:bodyPr wrap="none" rtlCol="0">
              <a:spAutoFit/>
            </a:bodyPr>
            <a:lstStyle/>
            <a:p>
              <a:pPr algn="ctr"/>
              <a:r>
                <a:rPr lang="vi-VN"/>
                <a:t>Mobile</a:t>
              </a:r>
              <a:endParaRPr lang="en-US" dirty="0"/>
            </a:p>
          </p:txBody>
        </p:sp>
      </p:grpSp>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649394" y="118866"/>
            <a:ext cx="11363111" cy="588220"/>
          </a:xfrm>
          <a:prstGeom prst="rect">
            <a:avLst/>
          </a:prstGeom>
        </p:spPr>
        <p:txBody>
          <a:bodyPr vert="horz" lIns="0" tIns="0" rIns="0" bIns="0" rtlCol="0" anchor="ctr">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vi-VN" sz="3000" dirty="0">
                <a:latin typeface="+mn-lt"/>
              </a:rPr>
              <a:t>Giao </a:t>
            </a:r>
            <a:r>
              <a:rPr lang="vi-VN" sz="3000" dirty="0" err="1">
                <a:latin typeface="+mn-lt"/>
              </a:rPr>
              <a:t>diện</a:t>
            </a:r>
            <a:r>
              <a:rPr lang="vi-VN" sz="3000" dirty="0">
                <a:latin typeface="+mn-lt"/>
              </a:rPr>
              <a:t> trang danh </a:t>
            </a:r>
            <a:r>
              <a:rPr lang="vi-VN" sz="3000" dirty="0" err="1">
                <a:latin typeface="+mn-lt"/>
              </a:rPr>
              <a:t>mục</a:t>
            </a:r>
            <a:endParaRPr lang="en-US" sz="3000" dirty="0">
              <a:latin typeface="+mn-lt"/>
            </a:endParaRPr>
          </a:p>
        </p:txBody>
      </p:sp>
    </p:spTree>
    <p:extLst>
      <p:ext uri="{BB962C8B-B14F-4D97-AF65-F5344CB8AC3E}">
        <p14:creationId xmlns:p14="http://schemas.microsoft.com/office/powerpoint/2010/main" val="3430315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8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8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LỜI MỞ ĐẦU</a:t>
            </a:r>
          </a:p>
        </p:txBody>
      </p:sp>
    </p:spTree>
    <p:extLst>
      <p:ext uri="{BB962C8B-B14F-4D97-AF65-F5344CB8AC3E}">
        <p14:creationId xmlns:p14="http://schemas.microsoft.com/office/powerpoint/2010/main" val="15782297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68444" y="89938"/>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danh </a:t>
            </a:r>
            <a:r>
              <a:rPr lang="vi-VN" sz="3000" dirty="0" err="1">
                <a:latin typeface="+mn-lt"/>
              </a:rPr>
              <a:t>mục</a:t>
            </a:r>
            <a:endParaRPr lang="en-US" sz="3000" dirty="0">
              <a:latin typeface="+mn-lt"/>
            </a:endParaRPr>
          </a:p>
        </p:txBody>
      </p:sp>
      <p:grpSp>
        <p:nvGrpSpPr>
          <p:cNvPr id="2" name="Group 1">
            <a:extLst>
              <a:ext uri="{FF2B5EF4-FFF2-40B4-BE49-F238E27FC236}">
                <a16:creationId xmlns:a16="http://schemas.microsoft.com/office/drawing/2014/main" id="{7D31EA94-D183-425A-971D-D257455E5127}"/>
              </a:ext>
            </a:extLst>
          </p:cNvPr>
          <p:cNvGrpSpPr/>
          <p:nvPr/>
        </p:nvGrpSpPr>
        <p:grpSpPr>
          <a:xfrm>
            <a:off x="857789" y="1147661"/>
            <a:ext cx="4320000" cy="5524963"/>
            <a:chOff x="857789" y="1147661"/>
            <a:chExt cx="4320000" cy="5524963"/>
          </a:xfrm>
        </p:grpSpPr>
        <p:pic>
          <p:nvPicPr>
            <p:cNvPr id="10" name="Picture 12">
              <a:extLst>
                <a:ext uri="{FF2B5EF4-FFF2-40B4-BE49-F238E27FC236}">
                  <a16:creationId xmlns:a16="http://schemas.microsoft.com/office/drawing/2014/main" id="{BADB8C6F-6F7A-423B-AF39-6D14F5B369E2}"/>
                </a:ext>
              </a:extLst>
            </p:cNvPr>
            <p:cNvPicPr/>
            <p:nvPr/>
          </p:nvPicPr>
          <p:blipFill rotWithShape="1">
            <a:blip r:embed="rId2" cstate="print">
              <a:extLst>
                <a:ext uri="{28A0092B-C50C-407E-A947-70E740481C1C}">
                  <a14:useLocalDpi xmlns:a14="http://schemas.microsoft.com/office/drawing/2010/main" val="0"/>
                </a:ext>
              </a:extLst>
            </a:blip>
            <a:srcRect t="-752" b="12190"/>
            <a:stretch/>
          </p:blipFill>
          <p:spPr bwMode="auto">
            <a:xfrm>
              <a:off x="857789" y="1147661"/>
              <a:ext cx="4320000" cy="5040000"/>
            </a:xfrm>
            <a:prstGeom prst="rect">
              <a:avLst/>
            </a:prstGeom>
            <a:ln>
              <a:noFill/>
            </a:ln>
            <a:effectLst>
              <a:outerShdw blurRad="190500" algn="tl" rotWithShape="0">
                <a:srgbClr val="000000">
                  <a:alpha val="70000"/>
                </a:srgbClr>
              </a:outerShdw>
            </a:effectLst>
          </p:spPr>
        </p:pic>
        <p:sp>
          <p:nvSpPr>
            <p:cNvPr id="11" name="Hộp Văn bản 10">
              <a:extLst>
                <a:ext uri="{FF2B5EF4-FFF2-40B4-BE49-F238E27FC236}">
                  <a16:creationId xmlns:a16="http://schemas.microsoft.com/office/drawing/2014/main" id="{916FEAFF-5691-42A6-85A4-4B05FAE3BE86}"/>
                </a:ext>
              </a:extLst>
            </p:cNvPr>
            <p:cNvSpPr txBox="1"/>
            <p:nvPr/>
          </p:nvSpPr>
          <p:spPr>
            <a:xfrm>
              <a:off x="2504860" y="6303292"/>
              <a:ext cx="1025858" cy="369332"/>
            </a:xfrm>
            <a:prstGeom prst="rect">
              <a:avLst/>
            </a:prstGeom>
            <a:noFill/>
          </p:spPr>
          <p:txBody>
            <a:bodyPr wrap="none" rtlCol="0">
              <a:spAutoFit/>
            </a:bodyPr>
            <a:lstStyle/>
            <a:p>
              <a:pPr algn="ctr"/>
              <a:r>
                <a:rPr lang="vi-VN"/>
                <a:t>Desktop</a:t>
              </a:r>
              <a:endParaRPr lang="en-US" dirty="0"/>
            </a:p>
          </p:txBody>
        </p:sp>
      </p:grpSp>
      <p:grpSp>
        <p:nvGrpSpPr>
          <p:cNvPr id="3" name="Group 2">
            <a:extLst>
              <a:ext uri="{FF2B5EF4-FFF2-40B4-BE49-F238E27FC236}">
                <a16:creationId xmlns:a16="http://schemas.microsoft.com/office/drawing/2014/main" id="{59620CEF-DB7C-4F01-B564-4374215510D9}"/>
              </a:ext>
            </a:extLst>
          </p:cNvPr>
          <p:cNvGrpSpPr/>
          <p:nvPr/>
        </p:nvGrpSpPr>
        <p:grpSpPr>
          <a:xfrm>
            <a:off x="5705533" y="1147661"/>
            <a:ext cx="2780419" cy="5524963"/>
            <a:chOff x="5705533" y="1147661"/>
            <a:chExt cx="2780419" cy="5524963"/>
          </a:xfrm>
        </p:grpSpPr>
        <p:pic>
          <p:nvPicPr>
            <p:cNvPr id="12" name="Picture 34">
              <a:extLst>
                <a:ext uri="{FF2B5EF4-FFF2-40B4-BE49-F238E27FC236}">
                  <a16:creationId xmlns:a16="http://schemas.microsoft.com/office/drawing/2014/main" id="{281302C0-51E1-453B-B8D7-19931902458A}"/>
                </a:ext>
              </a:extLst>
            </p:cNvPr>
            <p:cNvPicPr/>
            <p:nvPr/>
          </p:nvPicPr>
          <p:blipFill rotWithShape="1">
            <a:blip r:embed="rId3">
              <a:extLst>
                <a:ext uri="{28A0092B-C50C-407E-A947-70E740481C1C}">
                  <a14:useLocalDpi xmlns:a14="http://schemas.microsoft.com/office/drawing/2010/main" val="0"/>
                </a:ext>
              </a:extLst>
            </a:blip>
            <a:srcRect b="77777"/>
            <a:stretch/>
          </p:blipFill>
          <p:spPr bwMode="auto">
            <a:xfrm>
              <a:off x="5705533" y="1147661"/>
              <a:ext cx="2780419" cy="5040000"/>
            </a:xfrm>
            <a:prstGeom prst="rect">
              <a:avLst/>
            </a:prstGeom>
            <a:ln>
              <a:noFill/>
            </a:ln>
            <a:effectLst>
              <a:outerShdw blurRad="190500" algn="tl" rotWithShape="0">
                <a:srgbClr val="000000">
                  <a:alpha val="70000"/>
                </a:srgbClr>
              </a:outerShdw>
            </a:effectLst>
          </p:spPr>
        </p:pic>
        <p:sp>
          <p:nvSpPr>
            <p:cNvPr id="13" name="Hộp Văn bản 12">
              <a:extLst>
                <a:ext uri="{FF2B5EF4-FFF2-40B4-BE49-F238E27FC236}">
                  <a16:creationId xmlns:a16="http://schemas.microsoft.com/office/drawing/2014/main" id="{FFECE2F0-B8A4-4A8A-832A-D65637850188}"/>
                </a:ext>
              </a:extLst>
            </p:cNvPr>
            <p:cNvSpPr txBox="1"/>
            <p:nvPr/>
          </p:nvSpPr>
          <p:spPr>
            <a:xfrm>
              <a:off x="6648343" y="6303292"/>
              <a:ext cx="894797" cy="369332"/>
            </a:xfrm>
            <a:prstGeom prst="rect">
              <a:avLst/>
            </a:prstGeom>
            <a:noFill/>
          </p:spPr>
          <p:txBody>
            <a:bodyPr wrap="none" rtlCol="0">
              <a:spAutoFit/>
            </a:bodyPr>
            <a:lstStyle/>
            <a:p>
              <a:r>
                <a:rPr lang="vi-VN"/>
                <a:t>Mobile</a:t>
              </a:r>
              <a:endParaRPr lang="en-US" dirty="0"/>
            </a:p>
          </p:txBody>
        </p:sp>
      </p:grpSp>
      <p:grpSp>
        <p:nvGrpSpPr>
          <p:cNvPr id="5" name="Group 4">
            <a:extLst>
              <a:ext uri="{FF2B5EF4-FFF2-40B4-BE49-F238E27FC236}">
                <a16:creationId xmlns:a16="http://schemas.microsoft.com/office/drawing/2014/main" id="{76ABC460-5FDE-4D38-AB5F-F27D43CB8E8A}"/>
              </a:ext>
            </a:extLst>
          </p:cNvPr>
          <p:cNvGrpSpPr/>
          <p:nvPr/>
        </p:nvGrpSpPr>
        <p:grpSpPr>
          <a:xfrm>
            <a:off x="9013696" y="1534255"/>
            <a:ext cx="2482850" cy="5138369"/>
            <a:chOff x="9013696" y="1534255"/>
            <a:chExt cx="2482850" cy="5138369"/>
          </a:xfrm>
        </p:grpSpPr>
        <p:pic>
          <p:nvPicPr>
            <p:cNvPr id="14" name="Picture 33">
              <a:extLst>
                <a:ext uri="{FF2B5EF4-FFF2-40B4-BE49-F238E27FC236}">
                  <a16:creationId xmlns:a16="http://schemas.microsoft.com/office/drawing/2014/main" id="{CEE943D4-0F3A-4B74-A902-EC1A574F53E5}"/>
                </a:ext>
              </a:extLst>
            </p:cNvPr>
            <p:cNvPicPr/>
            <p:nvPr/>
          </p:nvPicPr>
          <p:blipFill rotWithShape="1">
            <a:blip r:embed="rId4">
              <a:extLst>
                <a:ext uri="{28A0092B-C50C-407E-A947-70E740481C1C}">
                  <a14:useLocalDpi xmlns:a14="http://schemas.microsoft.com/office/drawing/2010/main" val="0"/>
                </a:ext>
              </a:extLst>
            </a:blip>
            <a:srcRect t="51409" b="27527"/>
            <a:stretch/>
          </p:blipFill>
          <p:spPr bwMode="auto">
            <a:xfrm>
              <a:off x="9013696" y="1534255"/>
              <a:ext cx="2482850" cy="4266812"/>
            </a:xfrm>
            <a:prstGeom prst="rect">
              <a:avLst/>
            </a:prstGeom>
            <a:ln>
              <a:noFill/>
            </a:ln>
            <a:effectLst>
              <a:outerShdw blurRad="190500" algn="tl" rotWithShape="0">
                <a:srgbClr val="000000">
                  <a:alpha val="70000"/>
                </a:srgbClr>
              </a:outerShdw>
            </a:effectLst>
          </p:spPr>
        </p:pic>
        <p:sp>
          <p:nvSpPr>
            <p:cNvPr id="15" name="Hộp Văn bản 14">
              <a:extLst>
                <a:ext uri="{FF2B5EF4-FFF2-40B4-BE49-F238E27FC236}">
                  <a16:creationId xmlns:a16="http://schemas.microsoft.com/office/drawing/2014/main" id="{92CF9FA2-EF5E-4ECF-BA67-6939BE46F57A}"/>
                </a:ext>
              </a:extLst>
            </p:cNvPr>
            <p:cNvSpPr txBox="1"/>
            <p:nvPr/>
          </p:nvSpPr>
          <p:spPr>
            <a:xfrm>
              <a:off x="9807722" y="6303292"/>
              <a:ext cx="894797" cy="369332"/>
            </a:xfrm>
            <a:prstGeom prst="rect">
              <a:avLst/>
            </a:prstGeom>
            <a:noFill/>
          </p:spPr>
          <p:txBody>
            <a:bodyPr wrap="none" rtlCol="0">
              <a:spAutoFit/>
            </a:bodyPr>
            <a:lstStyle/>
            <a:p>
              <a:r>
                <a:rPr lang="vi-VN"/>
                <a:t>Mobile</a:t>
              </a:r>
              <a:endParaRPr lang="en-US" dirty="0"/>
            </a:p>
          </p:txBody>
        </p:sp>
      </p:grpSp>
    </p:spTree>
    <p:extLst>
      <p:ext uri="{BB962C8B-B14F-4D97-AF65-F5344CB8AC3E}">
        <p14:creationId xmlns:p14="http://schemas.microsoft.com/office/powerpoint/2010/main" val="34877147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8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700"/>
                                        <p:tgtEl>
                                          <p:spTgt spid="4">
                                            <p:txEl>
                                              <p:pRg st="0" end="0"/>
                                            </p:txEl>
                                          </p:spTgt>
                                        </p:tgtEl>
                                      </p:cBhvr>
                                    </p:animEffect>
                                    <p:anim calcmode="lin" valueType="num">
                                      <p:cBhvr>
                                        <p:cTn id="8" dur="7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7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30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18576" y="171052"/>
            <a:ext cx="11363111" cy="482781"/>
          </a:xfrm>
        </p:spPr>
        <p:txBody>
          <a:bodyPr>
            <a:noAutofit/>
          </a:bodyPr>
          <a:lstStyle/>
          <a:p>
            <a:r>
              <a:rPr lang="vi-VN" sz="3000" dirty="0">
                <a:latin typeface="+mn-lt"/>
              </a:rPr>
              <a:t>Giao </a:t>
            </a:r>
            <a:r>
              <a:rPr lang="vi-VN" sz="3000" dirty="0" err="1">
                <a:latin typeface="+mn-lt"/>
              </a:rPr>
              <a:t>diện</a:t>
            </a:r>
            <a:r>
              <a:rPr lang="vi-VN" sz="3000" dirty="0">
                <a:latin typeface="+mn-lt"/>
              </a:rPr>
              <a:t> </a:t>
            </a:r>
            <a:r>
              <a:rPr lang="vi-VN" sz="3000" dirty="0" err="1">
                <a:latin typeface="+mn-lt"/>
              </a:rPr>
              <a:t>sản</a:t>
            </a:r>
            <a:r>
              <a:rPr lang="vi-VN" sz="3000" dirty="0">
                <a:latin typeface="+mn-lt"/>
              </a:rPr>
              <a:t> </a:t>
            </a:r>
            <a:r>
              <a:rPr lang="vi-VN" sz="3000" dirty="0" err="1">
                <a:latin typeface="+mn-lt"/>
              </a:rPr>
              <a:t>phẩm</a:t>
            </a:r>
            <a:endParaRPr lang="en-US" sz="3000" dirty="0">
              <a:latin typeface="+mn-lt"/>
            </a:endParaRPr>
          </a:p>
        </p:txBody>
      </p:sp>
      <p:grpSp>
        <p:nvGrpSpPr>
          <p:cNvPr id="5" name="Group 4">
            <a:extLst>
              <a:ext uri="{FF2B5EF4-FFF2-40B4-BE49-F238E27FC236}">
                <a16:creationId xmlns:a16="http://schemas.microsoft.com/office/drawing/2014/main" id="{5E8B4C03-C96B-4FC5-B570-EDF3F80FAC3A}"/>
              </a:ext>
            </a:extLst>
          </p:cNvPr>
          <p:cNvGrpSpPr/>
          <p:nvPr/>
        </p:nvGrpSpPr>
        <p:grpSpPr>
          <a:xfrm>
            <a:off x="1256457" y="942975"/>
            <a:ext cx="4320000" cy="5729650"/>
            <a:chOff x="813111" y="942975"/>
            <a:chExt cx="4320000" cy="5729650"/>
          </a:xfrm>
        </p:grpSpPr>
        <p:sp>
          <p:nvSpPr>
            <p:cNvPr id="8" name="Hộp Văn bản 7">
              <a:extLst>
                <a:ext uri="{FF2B5EF4-FFF2-40B4-BE49-F238E27FC236}">
                  <a16:creationId xmlns:a16="http://schemas.microsoft.com/office/drawing/2014/main" id="{8333E32B-3CAA-4CC0-8BC9-AD6C71CFC618}"/>
                </a:ext>
              </a:extLst>
            </p:cNvPr>
            <p:cNvSpPr txBox="1"/>
            <p:nvPr/>
          </p:nvSpPr>
          <p:spPr>
            <a:xfrm>
              <a:off x="2460182" y="6303293"/>
              <a:ext cx="1025858" cy="369332"/>
            </a:xfrm>
            <a:prstGeom prst="rect">
              <a:avLst/>
            </a:prstGeom>
            <a:noFill/>
          </p:spPr>
          <p:txBody>
            <a:bodyPr wrap="none" rtlCol="0">
              <a:spAutoFit/>
            </a:bodyPr>
            <a:lstStyle/>
            <a:p>
              <a:pPr algn="ctr"/>
              <a:r>
                <a:rPr lang="vi-VN"/>
                <a:t>Desktop</a:t>
              </a:r>
              <a:endParaRPr lang="en-US" dirty="0"/>
            </a:p>
          </p:txBody>
        </p:sp>
        <p:pic>
          <p:nvPicPr>
            <p:cNvPr id="10" name="Picture 13">
              <a:extLst>
                <a:ext uri="{FF2B5EF4-FFF2-40B4-BE49-F238E27FC236}">
                  <a16:creationId xmlns:a16="http://schemas.microsoft.com/office/drawing/2014/main" id="{93DEFCE5-EDDD-42E0-809A-C005D6FBEC9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13111" y="942975"/>
              <a:ext cx="4320000" cy="5246869"/>
            </a:xfrm>
            <a:prstGeom prst="rect">
              <a:avLst/>
            </a:prstGeom>
            <a:ln>
              <a:noFill/>
            </a:ln>
            <a:effectLst>
              <a:outerShdw blurRad="190500" algn="tl" rotWithShape="0">
                <a:srgbClr val="000000">
                  <a:alpha val="70000"/>
                </a:srgbClr>
              </a:outerShdw>
            </a:effectLst>
          </p:spPr>
        </p:pic>
      </p:grpSp>
      <p:grpSp>
        <p:nvGrpSpPr>
          <p:cNvPr id="3" name="Group 2">
            <a:extLst>
              <a:ext uri="{FF2B5EF4-FFF2-40B4-BE49-F238E27FC236}">
                <a16:creationId xmlns:a16="http://schemas.microsoft.com/office/drawing/2014/main" id="{52F531B3-0C5A-41FC-A5B0-F4AF8777DE56}"/>
              </a:ext>
            </a:extLst>
          </p:cNvPr>
          <p:cNvGrpSpPr/>
          <p:nvPr/>
        </p:nvGrpSpPr>
        <p:grpSpPr>
          <a:xfrm>
            <a:off x="6159943" y="942974"/>
            <a:ext cx="1910150" cy="5726009"/>
            <a:chOff x="5716597" y="942974"/>
            <a:chExt cx="1910150" cy="5726009"/>
          </a:xfrm>
        </p:grpSpPr>
        <p:sp>
          <p:nvSpPr>
            <p:cNvPr id="9" name="Hộp Văn bản 8">
              <a:extLst>
                <a:ext uri="{FF2B5EF4-FFF2-40B4-BE49-F238E27FC236}">
                  <a16:creationId xmlns:a16="http://schemas.microsoft.com/office/drawing/2014/main" id="{916C96DB-685B-4458-9E21-A4857E3412DC}"/>
                </a:ext>
              </a:extLst>
            </p:cNvPr>
            <p:cNvSpPr txBox="1"/>
            <p:nvPr/>
          </p:nvSpPr>
          <p:spPr>
            <a:xfrm>
              <a:off x="6224273" y="6299651"/>
              <a:ext cx="894797" cy="369332"/>
            </a:xfrm>
            <a:prstGeom prst="rect">
              <a:avLst/>
            </a:prstGeom>
            <a:noFill/>
          </p:spPr>
          <p:txBody>
            <a:bodyPr wrap="none" rtlCol="0">
              <a:spAutoFit/>
            </a:bodyPr>
            <a:lstStyle/>
            <a:p>
              <a:r>
                <a:rPr lang="vi-VN"/>
                <a:t>Mobile</a:t>
              </a:r>
              <a:endParaRPr lang="en-US" dirty="0"/>
            </a:p>
          </p:txBody>
        </p:sp>
        <p:pic>
          <p:nvPicPr>
            <p:cNvPr id="11" name="Picture 36">
              <a:extLst>
                <a:ext uri="{FF2B5EF4-FFF2-40B4-BE49-F238E27FC236}">
                  <a16:creationId xmlns:a16="http://schemas.microsoft.com/office/drawing/2014/main" id="{CD090340-6167-4C73-B4EE-30E99DCCC58A}"/>
                </a:ext>
              </a:extLst>
            </p:cNvPr>
            <p:cNvPicPr/>
            <p:nvPr/>
          </p:nvPicPr>
          <p:blipFill rotWithShape="1">
            <a:blip r:embed="rId3">
              <a:extLst>
                <a:ext uri="{28A0092B-C50C-407E-A947-70E740481C1C}">
                  <a14:useLocalDpi xmlns:a14="http://schemas.microsoft.com/office/drawing/2010/main" val="0"/>
                </a:ext>
              </a:extLst>
            </a:blip>
            <a:srcRect l="-961" t="-125" r="961" b="66176"/>
            <a:stretch/>
          </p:blipFill>
          <p:spPr bwMode="auto">
            <a:xfrm>
              <a:off x="5716597" y="942974"/>
              <a:ext cx="1910150" cy="5246869"/>
            </a:xfrm>
            <a:prstGeom prst="rect">
              <a:avLst/>
            </a:prstGeom>
            <a:ln>
              <a:noFill/>
            </a:ln>
            <a:effectLst>
              <a:outerShdw blurRad="190500" algn="tl" rotWithShape="0">
                <a:srgbClr val="000000">
                  <a:alpha val="70000"/>
                </a:srgbClr>
              </a:outerShdw>
            </a:effectLst>
          </p:spPr>
        </p:pic>
      </p:grpSp>
      <p:grpSp>
        <p:nvGrpSpPr>
          <p:cNvPr id="2" name="Group 1">
            <a:extLst>
              <a:ext uri="{FF2B5EF4-FFF2-40B4-BE49-F238E27FC236}">
                <a16:creationId xmlns:a16="http://schemas.microsoft.com/office/drawing/2014/main" id="{0C9AE761-28DE-4BC3-B39F-7E31298BA6D8}"/>
              </a:ext>
            </a:extLst>
          </p:cNvPr>
          <p:cNvGrpSpPr/>
          <p:nvPr/>
        </p:nvGrpSpPr>
        <p:grpSpPr>
          <a:xfrm>
            <a:off x="8865681" y="942975"/>
            <a:ext cx="1764751" cy="5726008"/>
            <a:chOff x="8422335" y="942975"/>
            <a:chExt cx="1764751" cy="5726008"/>
          </a:xfrm>
        </p:grpSpPr>
        <p:pic>
          <p:nvPicPr>
            <p:cNvPr id="12" name="Picture 35">
              <a:extLst>
                <a:ext uri="{FF2B5EF4-FFF2-40B4-BE49-F238E27FC236}">
                  <a16:creationId xmlns:a16="http://schemas.microsoft.com/office/drawing/2014/main" id="{72336458-7015-4079-B083-1C9272301942}"/>
                </a:ext>
              </a:extLst>
            </p:cNvPr>
            <p:cNvPicPr/>
            <p:nvPr/>
          </p:nvPicPr>
          <p:blipFill rotWithShape="1">
            <a:blip r:embed="rId4">
              <a:extLst>
                <a:ext uri="{28A0092B-C50C-407E-A947-70E740481C1C}">
                  <a14:useLocalDpi xmlns:a14="http://schemas.microsoft.com/office/drawing/2010/main" val="0"/>
                </a:ext>
              </a:extLst>
            </a:blip>
            <a:srcRect t="40428" b="24567"/>
            <a:stretch/>
          </p:blipFill>
          <p:spPr bwMode="auto">
            <a:xfrm>
              <a:off x="8422335" y="942975"/>
              <a:ext cx="1764751" cy="5246869"/>
            </a:xfrm>
            <a:prstGeom prst="rect">
              <a:avLst/>
            </a:prstGeom>
            <a:ln>
              <a:noFill/>
            </a:ln>
            <a:effectLst>
              <a:outerShdw blurRad="190500" algn="tl" rotWithShape="0">
                <a:srgbClr val="000000">
                  <a:alpha val="70000"/>
                </a:srgbClr>
              </a:outerShdw>
            </a:effectLst>
          </p:spPr>
        </p:pic>
        <p:sp>
          <p:nvSpPr>
            <p:cNvPr id="13" name="Hộp Văn bản 12">
              <a:extLst>
                <a:ext uri="{FF2B5EF4-FFF2-40B4-BE49-F238E27FC236}">
                  <a16:creationId xmlns:a16="http://schemas.microsoft.com/office/drawing/2014/main" id="{3D332C1A-6D0C-48C7-8F1B-15081B988463}"/>
                </a:ext>
              </a:extLst>
            </p:cNvPr>
            <p:cNvSpPr txBox="1"/>
            <p:nvPr/>
          </p:nvSpPr>
          <p:spPr>
            <a:xfrm>
              <a:off x="8857311" y="6299651"/>
              <a:ext cx="894797" cy="369332"/>
            </a:xfrm>
            <a:prstGeom prst="rect">
              <a:avLst/>
            </a:prstGeom>
            <a:noFill/>
          </p:spPr>
          <p:txBody>
            <a:bodyPr wrap="none" rtlCol="0">
              <a:spAutoFit/>
            </a:bodyPr>
            <a:lstStyle/>
            <a:p>
              <a:r>
                <a:rPr lang="vi-VN"/>
                <a:t>Mobile</a:t>
              </a:r>
              <a:endParaRPr lang="en-US" dirty="0"/>
            </a:p>
          </p:txBody>
        </p:sp>
      </p:grpSp>
    </p:spTree>
    <p:extLst>
      <p:ext uri="{BB962C8B-B14F-4D97-AF65-F5344CB8AC3E}">
        <p14:creationId xmlns:p14="http://schemas.microsoft.com/office/powerpoint/2010/main" val="32430756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13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CC475AD-A099-4FEE-A3DB-4E62E6AD2096}"/>
              </a:ext>
            </a:extLst>
          </p:cNvPr>
          <p:cNvGrpSpPr/>
          <p:nvPr/>
        </p:nvGrpSpPr>
        <p:grpSpPr>
          <a:xfrm>
            <a:off x="822817" y="866884"/>
            <a:ext cx="5864950" cy="5872250"/>
            <a:chOff x="822817" y="866884"/>
            <a:chExt cx="5864950" cy="5872250"/>
          </a:xfrm>
        </p:grpSpPr>
        <p:pic>
          <p:nvPicPr>
            <p:cNvPr id="14" name="Picture 11">
              <a:extLst>
                <a:ext uri="{FF2B5EF4-FFF2-40B4-BE49-F238E27FC236}">
                  <a16:creationId xmlns:a16="http://schemas.microsoft.com/office/drawing/2014/main" id="{A8F82236-F8AD-4593-A881-3B9E3EDAFC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22817" y="866884"/>
              <a:ext cx="5864950" cy="5489528"/>
            </a:xfrm>
            <a:prstGeom prst="rect">
              <a:avLst/>
            </a:prstGeom>
            <a:ln>
              <a:noFill/>
            </a:ln>
            <a:effectLst>
              <a:outerShdw blurRad="190500" algn="tl" rotWithShape="0">
                <a:srgbClr val="000000">
                  <a:alpha val="70000"/>
                </a:srgbClr>
              </a:outerShdw>
            </a:effectLst>
          </p:spPr>
        </p:pic>
        <p:sp>
          <p:nvSpPr>
            <p:cNvPr id="16" name="Hộp Văn bản 15">
              <a:extLst>
                <a:ext uri="{FF2B5EF4-FFF2-40B4-BE49-F238E27FC236}">
                  <a16:creationId xmlns:a16="http://schemas.microsoft.com/office/drawing/2014/main" id="{50EB4F56-0A8A-4712-87A3-CFEFEF105591}"/>
                </a:ext>
              </a:extLst>
            </p:cNvPr>
            <p:cNvSpPr txBox="1"/>
            <p:nvPr/>
          </p:nvSpPr>
          <p:spPr>
            <a:xfrm>
              <a:off x="3242363" y="6369802"/>
              <a:ext cx="1025858" cy="369332"/>
            </a:xfrm>
            <a:prstGeom prst="rect">
              <a:avLst/>
            </a:prstGeom>
            <a:noFill/>
          </p:spPr>
          <p:txBody>
            <a:bodyPr wrap="none" rtlCol="0">
              <a:spAutoFit/>
            </a:bodyPr>
            <a:lstStyle/>
            <a:p>
              <a:r>
                <a:rPr lang="vi-VN"/>
                <a:t>Desktop</a:t>
              </a:r>
              <a:endParaRPr lang="en-US" dirty="0"/>
            </a:p>
          </p:txBody>
        </p:sp>
      </p:grpSp>
      <p:grpSp>
        <p:nvGrpSpPr>
          <p:cNvPr id="3" name="Group 2">
            <a:extLst>
              <a:ext uri="{FF2B5EF4-FFF2-40B4-BE49-F238E27FC236}">
                <a16:creationId xmlns:a16="http://schemas.microsoft.com/office/drawing/2014/main" id="{D4C3058E-458C-4133-BF02-DD931B0CFF62}"/>
              </a:ext>
            </a:extLst>
          </p:cNvPr>
          <p:cNvGrpSpPr/>
          <p:nvPr/>
        </p:nvGrpSpPr>
        <p:grpSpPr>
          <a:xfrm>
            <a:off x="8093178" y="880274"/>
            <a:ext cx="2018135" cy="5858860"/>
            <a:chOff x="8093178" y="880274"/>
            <a:chExt cx="2018135" cy="5858860"/>
          </a:xfrm>
        </p:grpSpPr>
        <p:pic>
          <p:nvPicPr>
            <p:cNvPr id="15" name="Picture 32">
              <a:extLst>
                <a:ext uri="{FF2B5EF4-FFF2-40B4-BE49-F238E27FC236}">
                  <a16:creationId xmlns:a16="http://schemas.microsoft.com/office/drawing/2014/main" id="{BB45357B-787F-4CF5-ACEF-4F7D31373B3B}"/>
                </a:ext>
              </a:extLst>
            </p:cNvPr>
            <p:cNvPicPr/>
            <p:nvPr/>
          </p:nvPicPr>
          <p:blipFill rotWithShape="1">
            <a:blip r:embed="rId3">
              <a:extLst>
                <a:ext uri="{28A0092B-C50C-407E-A947-70E740481C1C}">
                  <a14:useLocalDpi xmlns:a14="http://schemas.microsoft.com/office/drawing/2010/main" val="0"/>
                </a:ext>
              </a:extLst>
            </a:blip>
            <a:srcRect t="11198" b="46265"/>
            <a:stretch/>
          </p:blipFill>
          <p:spPr bwMode="auto">
            <a:xfrm>
              <a:off x="8093178" y="880274"/>
              <a:ext cx="2018135" cy="5489528"/>
            </a:xfrm>
            <a:prstGeom prst="rect">
              <a:avLst/>
            </a:prstGeom>
            <a:ln>
              <a:noFill/>
            </a:ln>
            <a:effectLst>
              <a:outerShdw blurRad="190500" algn="tl" rotWithShape="0">
                <a:srgbClr val="000000">
                  <a:alpha val="70000"/>
                </a:srgbClr>
              </a:outerShdw>
            </a:effectLst>
          </p:spPr>
        </p:pic>
        <p:sp>
          <p:nvSpPr>
            <p:cNvPr id="17" name="Hộp Văn bản 16">
              <a:extLst>
                <a:ext uri="{FF2B5EF4-FFF2-40B4-BE49-F238E27FC236}">
                  <a16:creationId xmlns:a16="http://schemas.microsoft.com/office/drawing/2014/main" id="{8FF172B8-A451-4DCD-BCF5-874FCDD37122}"/>
                </a:ext>
              </a:extLst>
            </p:cNvPr>
            <p:cNvSpPr txBox="1"/>
            <p:nvPr/>
          </p:nvSpPr>
          <p:spPr>
            <a:xfrm>
              <a:off x="8654846" y="6369802"/>
              <a:ext cx="894797" cy="369332"/>
            </a:xfrm>
            <a:prstGeom prst="rect">
              <a:avLst/>
            </a:prstGeom>
            <a:noFill/>
          </p:spPr>
          <p:txBody>
            <a:bodyPr wrap="none" rtlCol="0">
              <a:spAutoFit/>
            </a:bodyPr>
            <a:lstStyle/>
            <a:p>
              <a:r>
                <a:rPr lang="vi-VN"/>
                <a:t>Mobile</a:t>
              </a:r>
              <a:endParaRPr lang="en-US" dirty="0"/>
            </a:p>
          </p:txBody>
        </p:sp>
      </p:grpSp>
      <p:sp>
        <p:nvSpPr>
          <p:cNvPr id="11" name="Chỗ dành sẵn cho Văn bản 3">
            <a:extLst>
              <a:ext uri="{FF2B5EF4-FFF2-40B4-BE49-F238E27FC236}">
                <a16:creationId xmlns:a16="http://schemas.microsoft.com/office/drawing/2014/main" id="{9AB6B983-481A-48B4-9CC2-F6ACC0FA8125}"/>
              </a:ext>
            </a:extLst>
          </p:cNvPr>
          <p:cNvSpPr>
            <a:spLocks noGrp="1"/>
          </p:cNvSpPr>
          <p:nvPr>
            <p:ph type="body" sz="quarter" idx="10"/>
          </p:nvPr>
        </p:nvSpPr>
        <p:spPr>
          <a:xfrm>
            <a:off x="618576" y="171052"/>
            <a:ext cx="11363111" cy="482781"/>
          </a:xfrm>
        </p:spPr>
        <p:txBody>
          <a:bodyPr>
            <a:noAutofit/>
          </a:bodyPr>
          <a:lstStyle/>
          <a:p>
            <a:r>
              <a:rPr lang="vi-VN" sz="3000">
                <a:latin typeface="+mn-lt"/>
              </a:rPr>
              <a:t>Giao diện</a:t>
            </a:r>
            <a:r>
              <a:rPr lang="en-US" sz="3000">
                <a:latin typeface="+mn-lt"/>
              </a:rPr>
              <a:t> trang</a:t>
            </a:r>
            <a:r>
              <a:rPr lang="vi-VN" sz="3000">
                <a:latin typeface="+mn-lt"/>
              </a:rPr>
              <a:t> </a:t>
            </a:r>
            <a:r>
              <a:rPr lang="en-US" sz="3000">
                <a:latin typeface="+mn-lt"/>
              </a:rPr>
              <a:t>liên hệ</a:t>
            </a:r>
            <a:endParaRPr lang="en-US" sz="3000" dirty="0">
              <a:latin typeface="+mn-lt"/>
            </a:endParaRPr>
          </a:p>
        </p:txBody>
      </p:sp>
    </p:spTree>
    <p:extLst>
      <p:ext uri="{BB962C8B-B14F-4D97-AF65-F5344CB8AC3E}">
        <p14:creationId xmlns:p14="http://schemas.microsoft.com/office/powerpoint/2010/main" val="334012621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1000"/>
                                        <p:tgtEl>
                                          <p:spTgt spid="11">
                                            <p:txEl>
                                              <p:pRg st="0" end="0"/>
                                            </p:txEl>
                                          </p:spTgt>
                                        </p:tgtEl>
                                      </p:cBhvr>
                                    </p:animEffect>
                                    <p:anim calcmode="lin" valueType="num">
                                      <p:cBhvr>
                                        <p:cTn id="8"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1">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BCFCA9E-6630-4932-A806-4CA985F1C32F}"/>
              </a:ext>
            </a:extLst>
          </p:cNvPr>
          <p:cNvGrpSpPr/>
          <p:nvPr/>
        </p:nvGrpSpPr>
        <p:grpSpPr>
          <a:xfrm>
            <a:off x="1799660" y="1238068"/>
            <a:ext cx="4856878" cy="5501066"/>
            <a:chOff x="1799660" y="1238068"/>
            <a:chExt cx="4856878" cy="5501066"/>
          </a:xfrm>
        </p:grpSpPr>
        <p:sp>
          <p:nvSpPr>
            <p:cNvPr id="8" name="Hộp Văn bản 7">
              <a:extLst>
                <a:ext uri="{FF2B5EF4-FFF2-40B4-BE49-F238E27FC236}">
                  <a16:creationId xmlns:a16="http://schemas.microsoft.com/office/drawing/2014/main" id="{8333E32B-3CAA-4CC0-8BC9-AD6C71CFC618}"/>
                </a:ext>
              </a:extLst>
            </p:cNvPr>
            <p:cNvSpPr txBox="1"/>
            <p:nvPr/>
          </p:nvSpPr>
          <p:spPr>
            <a:xfrm>
              <a:off x="3828404" y="6369802"/>
              <a:ext cx="1025858" cy="369332"/>
            </a:xfrm>
            <a:prstGeom prst="rect">
              <a:avLst/>
            </a:prstGeom>
            <a:noFill/>
          </p:spPr>
          <p:txBody>
            <a:bodyPr wrap="none" rtlCol="0">
              <a:spAutoFit/>
            </a:bodyPr>
            <a:lstStyle/>
            <a:p>
              <a:r>
                <a:rPr lang="vi-VN"/>
                <a:t>Desktop</a:t>
              </a:r>
              <a:endParaRPr lang="en-US" dirty="0"/>
            </a:p>
          </p:txBody>
        </p:sp>
        <p:pic>
          <p:nvPicPr>
            <p:cNvPr id="10" name="Picture 10">
              <a:extLst>
                <a:ext uri="{FF2B5EF4-FFF2-40B4-BE49-F238E27FC236}">
                  <a16:creationId xmlns:a16="http://schemas.microsoft.com/office/drawing/2014/main" id="{C0818A36-D649-48B5-966C-1F1FCC9DA3C5}"/>
                </a:ext>
              </a:extLst>
            </p:cNvPr>
            <p:cNvPicPr/>
            <p:nvPr/>
          </p:nvPicPr>
          <p:blipFill rotWithShape="1">
            <a:blip r:embed="rId2">
              <a:extLst>
                <a:ext uri="{28A0092B-C50C-407E-A947-70E740481C1C}">
                  <a14:useLocalDpi xmlns:a14="http://schemas.microsoft.com/office/drawing/2010/main" val="0"/>
                </a:ext>
              </a:extLst>
            </a:blip>
            <a:srcRect t="13415" b="11647"/>
            <a:stretch/>
          </p:blipFill>
          <p:spPr bwMode="auto">
            <a:xfrm>
              <a:off x="1799660" y="1238068"/>
              <a:ext cx="4856878" cy="5034442"/>
            </a:xfrm>
            <a:prstGeom prst="rect">
              <a:avLst/>
            </a:prstGeom>
            <a:ln>
              <a:noFill/>
            </a:ln>
            <a:effectLst>
              <a:outerShdw blurRad="190500" algn="tl" rotWithShape="0">
                <a:srgbClr val="000000">
                  <a:alpha val="70000"/>
                </a:srgbClr>
              </a:outerShdw>
            </a:effectLst>
          </p:spPr>
        </p:pic>
      </p:grpSp>
      <p:grpSp>
        <p:nvGrpSpPr>
          <p:cNvPr id="3" name="Group 2">
            <a:extLst>
              <a:ext uri="{FF2B5EF4-FFF2-40B4-BE49-F238E27FC236}">
                <a16:creationId xmlns:a16="http://schemas.microsoft.com/office/drawing/2014/main" id="{BFDCA2CA-AA92-47A5-AE13-76CD6BE9B4C5}"/>
              </a:ext>
            </a:extLst>
          </p:cNvPr>
          <p:cNvGrpSpPr/>
          <p:nvPr/>
        </p:nvGrpSpPr>
        <p:grpSpPr>
          <a:xfrm>
            <a:off x="7158578" y="1238068"/>
            <a:ext cx="2278978" cy="5501066"/>
            <a:chOff x="7158578" y="1238068"/>
            <a:chExt cx="2278978" cy="5501066"/>
          </a:xfrm>
        </p:grpSpPr>
        <p:sp>
          <p:nvSpPr>
            <p:cNvPr id="9" name="Hộp Văn bản 8">
              <a:extLst>
                <a:ext uri="{FF2B5EF4-FFF2-40B4-BE49-F238E27FC236}">
                  <a16:creationId xmlns:a16="http://schemas.microsoft.com/office/drawing/2014/main" id="{916C96DB-685B-4458-9E21-A4857E3412DC}"/>
                </a:ext>
              </a:extLst>
            </p:cNvPr>
            <p:cNvSpPr txBox="1"/>
            <p:nvPr/>
          </p:nvSpPr>
          <p:spPr>
            <a:xfrm>
              <a:off x="7850668" y="6369802"/>
              <a:ext cx="894797" cy="369332"/>
            </a:xfrm>
            <a:prstGeom prst="rect">
              <a:avLst/>
            </a:prstGeom>
            <a:noFill/>
          </p:spPr>
          <p:txBody>
            <a:bodyPr wrap="none" rtlCol="0">
              <a:spAutoFit/>
            </a:bodyPr>
            <a:lstStyle/>
            <a:p>
              <a:r>
                <a:rPr lang="vi-VN"/>
                <a:t>Mobile</a:t>
              </a:r>
              <a:endParaRPr lang="en-US" dirty="0"/>
            </a:p>
          </p:txBody>
        </p:sp>
        <p:pic>
          <p:nvPicPr>
            <p:cNvPr id="11" name="Picture 31">
              <a:extLst>
                <a:ext uri="{FF2B5EF4-FFF2-40B4-BE49-F238E27FC236}">
                  <a16:creationId xmlns:a16="http://schemas.microsoft.com/office/drawing/2014/main" id="{65F37A4A-CDEF-46E9-9457-304E9B6D4511}"/>
                </a:ext>
              </a:extLst>
            </p:cNvPr>
            <p:cNvPicPr/>
            <p:nvPr/>
          </p:nvPicPr>
          <p:blipFill rotWithShape="1">
            <a:blip r:embed="rId3">
              <a:extLst>
                <a:ext uri="{28A0092B-C50C-407E-A947-70E740481C1C}">
                  <a14:useLocalDpi xmlns:a14="http://schemas.microsoft.com/office/drawing/2010/main" val="0"/>
                </a:ext>
              </a:extLst>
            </a:blip>
            <a:srcRect t="8772" b="64003"/>
            <a:stretch/>
          </p:blipFill>
          <p:spPr bwMode="auto">
            <a:xfrm>
              <a:off x="7158578" y="1238068"/>
              <a:ext cx="2278978" cy="5034442"/>
            </a:xfrm>
            <a:prstGeom prst="rect">
              <a:avLst/>
            </a:prstGeom>
            <a:ln>
              <a:noFill/>
            </a:ln>
            <a:effectLst>
              <a:outerShdw blurRad="190500" algn="tl" rotWithShape="0">
                <a:srgbClr val="000000">
                  <a:alpha val="70000"/>
                </a:srgbClr>
              </a:outerShdw>
            </a:effectLst>
          </p:spPr>
        </p:pic>
      </p:grpSp>
      <p:sp>
        <p:nvSpPr>
          <p:cNvPr id="12" name="Chỗ dành sẵn cho Văn bản 3">
            <a:extLst>
              <a:ext uri="{FF2B5EF4-FFF2-40B4-BE49-F238E27FC236}">
                <a16:creationId xmlns:a16="http://schemas.microsoft.com/office/drawing/2014/main" id="{3D21A7E9-F0C8-4096-9351-968E374ADA88}"/>
              </a:ext>
            </a:extLst>
          </p:cNvPr>
          <p:cNvSpPr>
            <a:spLocks noGrp="1"/>
          </p:cNvSpPr>
          <p:nvPr>
            <p:ph type="body" sz="quarter" idx="10"/>
          </p:nvPr>
        </p:nvSpPr>
        <p:spPr>
          <a:xfrm>
            <a:off x="618576" y="171052"/>
            <a:ext cx="11363111" cy="482781"/>
          </a:xfrm>
        </p:spPr>
        <p:txBody>
          <a:bodyPr>
            <a:noAutofit/>
          </a:bodyPr>
          <a:lstStyle/>
          <a:p>
            <a:r>
              <a:rPr lang="vi-VN" sz="3000" dirty="0">
                <a:latin typeface="+mn-lt"/>
              </a:rPr>
              <a:t>Giao </a:t>
            </a:r>
            <a:r>
              <a:rPr lang="vi-VN" sz="3000" err="1">
                <a:latin typeface="+mn-lt"/>
              </a:rPr>
              <a:t>diện</a:t>
            </a:r>
            <a:r>
              <a:rPr lang="vi-VN" sz="3000">
                <a:latin typeface="+mn-lt"/>
              </a:rPr>
              <a:t> </a:t>
            </a:r>
            <a:r>
              <a:rPr lang="en-US" sz="3000">
                <a:latin typeface="+mn-lt"/>
              </a:rPr>
              <a:t>trang tin tức</a:t>
            </a:r>
            <a:endParaRPr lang="en-US" sz="3000" dirty="0">
              <a:latin typeface="+mn-lt"/>
            </a:endParaRPr>
          </a:p>
        </p:txBody>
      </p:sp>
    </p:spTree>
    <p:extLst>
      <p:ext uri="{BB962C8B-B14F-4D97-AF65-F5344CB8AC3E}">
        <p14:creationId xmlns:p14="http://schemas.microsoft.com/office/powerpoint/2010/main" val="19766557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1000"/>
                                        <p:tgtEl>
                                          <p:spTgt spid="12">
                                            <p:txEl>
                                              <p:pRg st="0" end="0"/>
                                            </p:txEl>
                                          </p:spTgt>
                                        </p:tgtEl>
                                      </p:cBhvr>
                                    </p:animEffect>
                                    <p:anim calcmode="lin" valueType="num">
                                      <p:cBhvr>
                                        <p:cTn id="8" dur="1000" fill="hold"/>
                                        <p:tgtEl>
                                          <p:spTgt spid="1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35458" y="118866"/>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tin </a:t>
            </a:r>
            <a:r>
              <a:rPr lang="vi-VN" sz="3000" dirty="0" err="1">
                <a:latin typeface="+mn-lt"/>
              </a:rPr>
              <a:t>tức</a:t>
            </a:r>
            <a:r>
              <a:rPr lang="vi-VN" sz="3000" dirty="0">
                <a:latin typeface="+mn-lt"/>
              </a:rPr>
              <a:t> – chi </a:t>
            </a:r>
            <a:r>
              <a:rPr lang="vi-VN" sz="3000" dirty="0" err="1">
                <a:latin typeface="+mn-lt"/>
              </a:rPr>
              <a:t>tiết</a:t>
            </a:r>
            <a:r>
              <a:rPr lang="vi-VN" sz="3000" dirty="0">
                <a:latin typeface="+mn-lt"/>
              </a:rPr>
              <a:t> </a:t>
            </a:r>
            <a:endParaRPr lang="en-US" sz="3000" dirty="0">
              <a:latin typeface="+mn-lt"/>
            </a:endParaRPr>
          </a:p>
        </p:txBody>
      </p:sp>
      <p:grpSp>
        <p:nvGrpSpPr>
          <p:cNvPr id="3" name="Group 2">
            <a:extLst>
              <a:ext uri="{FF2B5EF4-FFF2-40B4-BE49-F238E27FC236}">
                <a16:creationId xmlns:a16="http://schemas.microsoft.com/office/drawing/2014/main" id="{ABE68C15-4ED7-4E8B-A51F-5A18C5EC0114}"/>
              </a:ext>
            </a:extLst>
          </p:cNvPr>
          <p:cNvGrpSpPr/>
          <p:nvPr/>
        </p:nvGrpSpPr>
        <p:grpSpPr>
          <a:xfrm>
            <a:off x="2454039" y="1044105"/>
            <a:ext cx="4578336" cy="5501066"/>
            <a:chOff x="1941110" y="1238068"/>
            <a:chExt cx="4578336" cy="5501066"/>
          </a:xfrm>
        </p:grpSpPr>
        <p:sp>
          <p:nvSpPr>
            <p:cNvPr id="8" name="Hộp Văn bản 7">
              <a:extLst>
                <a:ext uri="{FF2B5EF4-FFF2-40B4-BE49-F238E27FC236}">
                  <a16:creationId xmlns:a16="http://schemas.microsoft.com/office/drawing/2014/main" id="{8333E32B-3CAA-4CC0-8BC9-AD6C71CFC618}"/>
                </a:ext>
              </a:extLst>
            </p:cNvPr>
            <p:cNvSpPr txBox="1"/>
            <p:nvPr/>
          </p:nvSpPr>
          <p:spPr>
            <a:xfrm>
              <a:off x="3717349" y="6369802"/>
              <a:ext cx="1025858" cy="369332"/>
            </a:xfrm>
            <a:prstGeom prst="rect">
              <a:avLst/>
            </a:prstGeom>
            <a:noFill/>
          </p:spPr>
          <p:txBody>
            <a:bodyPr wrap="none" rtlCol="0">
              <a:spAutoFit/>
            </a:bodyPr>
            <a:lstStyle/>
            <a:p>
              <a:r>
                <a:rPr lang="vi-VN"/>
                <a:t>Desktop</a:t>
              </a:r>
              <a:endParaRPr lang="en-US" dirty="0"/>
            </a:p>
          </p:txBody>
        </p:sp>
        <p:pic>
          <p:nvPicPr>
            <p:cNvPr id="7" name="Picture 9">
              <a:extLst>
                <a:ext uri="{FF2B5EF4-FFF2-40B4-BE49-F238E27FC236}">
                  <a16:creationId xmlns:a16="http://schemas.microsoft.com/office/drawing/2014/main" id="{C948462F-374A-4A3A-988C-44081BEB599A}"/>
                </a:ext>
              </a:extLst>
            </p:cNvPr>
            <p:cNvPicPr/>
            <p:nvPr/>
          </p:nvPicPr>
          <p:blipFill rotWithShape="1">
            <a:blip r:embed="rId2">
              <a:extLst>
                <a:ext uri="{28A0092B-C50C-407E-A947-70E740481C1C}">
                  <a14:useLocalDpi xmlns:a14="http://schemas.microsoft.com/office/drawing/2010/main" val="0"/>
                </a:ext>
              </a:extLst>
            </a:blip>
            <a:srcRect t="6770" b="13099"/>
            <a:stretch/>
          </p:blipFill>
          <p:spPr bwMode="auto">
            <a:xfrm>
              <a:off x="1941110" y="1238068"/>
              <a:ext cx="4578336" cy="5034442"/>
            </a:xfrm>
            <a:prstGeom prst="rect">
              <a:avLst/>
            </a:prstGeom>
            <a:ln>
              <a:noFill/>
            </a:ln>
            <a:effectLst>
              <a:outerShdw blurRad="190500" algn="tl" rotWithShape="0">
                <a:srgbClr val="000000">
                  <a:alpha val="70000"/>
                </a:srgbClr>
              </a:outerShdw>
            </a:effectLst>
          </p:spPr>
        </p:pic>
      </p:grpSp>
      <p:grpSp>
        <p:nvGrpSpPr>
          <p:cNvPr id="2" name="Group 1">
            <a:extLst>
              <a:ext uri="{FF2B5EF4-FFF2-40B4-BE49-F238E27FC236}">
                <a16:creationId xmlns:a16="http://schemas.microsoft.com/office/drawing/2014/main" id="{B3DF1992-6D05-4A4B-872C-FB42FB6B5662}"/>
              </a:ext>
            </a:extLst>
          </p:cNvPr>
          <p:cNvGrpSpPr/>
          <p:nvPr/>
        </p:nvGrpSpPr>
        <p:grpSpPr>
          <a:xfrm>
            <a:off x="7638693" y="1052512"/>
            <a:ext cx="2504753" cy="5492659"/>
            <a:chOff x="7125764" y="1246475"/>
            <a:chExt cx="2504753" cy="5492659"/>
          </a:xfrm>
        </p:grpSpPr>
        <p:sp>
          <p:nvSpPr>
            <p:cNvPr id="9" name="Hộp Văn bản 8">
              <a:extLst>
                <a:ext uri="{FF2B5EF4-FFF2-40B4-BE49-F238E27FC236}">
                  <a16:creationId xmlns:a16="http://schemas.microsoft.com/office/drawing/2014/main" id="{916C96DB-685B-4458-9E21-A4857E3412DC}"/>
                </a:ext>
              </a:extLst>
            </p:cNvPr>
            <p:cNvSpPr txBox="1"/>
            <p:nvPr/>
          </p:nvSpPr>
          <p:spPr>
            <a:xfrm>
              <a:off x="7930741" y="6369802"/>
              <a:ext cx="894797" cy="369332"/>
            </a:xfrm>
            <a:prstGeom prst="rect">
              <a:avLst/>
            </a:prstGeom>
            <a:noFill/>
          </p:spPr>
          <p:txBody>
            <a:bodyPr wrap="none" rtlCol="0">
              <a:spAutoFit/>
            </a:bodyPr>
            <a:lstStyle/>
            <a:p>
              <a:r>
                <a:rPr lang="vi-VN"/>
                <a:t>Mobile</a:t>
              </a:r>
              <a:endParaRPr lang="en-US" dirty="0"/>
            </a:p>
          </p:txBody>
        </p:sp>
        <p:pic>
          <p:nvPicPr>
            <p:cNvPr id="12" name="Picture 28">
              <a:extLst>
                <a:ext uri="{FF2B5EF4-FFF2-40B4-BE49-F238E27FC236}">
                  <a16:creationId xmlns:a16="http://schemas.microsoft.com/office/drawing/2014/main" id="{08B04100-6511-43F6-AAD6-C8940C2E12A7}"/>
                </a:ext>
              </a:extLst>
            </p:cNvPr>
            <p:cNvPicPr/>
            <p:nvPr/>
          </p:nvPicPr>
          <p:blipFill rotWithShape="1">
            <a:blip r:embed="rId3">
              <a:extLst>
                <a:ext uri="{28A0092B-C50C-407E-A947-70E740481C1C}">
                  <a14:useLocalDpi xmlns:a14="http://schemas.microsoft.com/office/drawing/2010/main" val="0"/>
                </a:ext>
              </a:extLst>
            </a:blip>
            <a:srcRect t="31831" b="46318"/>
            <a:stretch/>
          </p:blipFill>
          <p:spPr bwMode="auto">
            <a:xfrm>
              <a:off x="7125764" y="1246475"/>
              <a:ext cx="2504753" cy="5026035"/>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8627182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6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2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06883" y="118866"/>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so </a:t>
            </a:r>
            <a:r>
              <a:rPr lang="vi-VN" sz="3000" dirty="0" err="1">
                <a:latin typeface="+mn-lt"/>
              </a:rPr>
              <a:t>sánh</a:t>
            </a:r>
            <a:endParaRPr lang="en-US" sz="3000" dirty="0">
              <a:latin typeface="+mn-lt"/>
            </a:endParaRPr>
          </a:p>
        </p:txBody>
      </p:sp>
      <p:grpSp>
        <p:nvGrpSpPr>
          <p:cNvPr id="2" name="Group 1">
            <a:extLst>
              <a:ext uri="{FF2B5EF4-FFF2-40B4-BE49-F238E27FC236}">
                <a16:creationId xmlns:a16="http://schemas.microsoft.com/office/drawing/2014/main" id="{468144A5-AABD-4C62-A704-FBD2BC4419AC}"/>
              </a:ext>
            </a:extLst>
          </p:cNvPr>
          <p:cNvGrpSpPr/>
          <p:nvPr/>
        </p:nvGrpSpPr>
        <p:grpSpPr>
          <a:xfrm>
            <a:off x="1793999" y="1207071"/>
            <a:ext cx="4811998" cy="5470066"/>
            <a:chOff x="1563090" y="1238070"/>
            <a:chExt cx="4811998" cy="5470066"/>
          </a:xfrm>
        </p:grpSpPr>
        <p:sp>
          <p:nvSpPr>
            <p:cNvPr id="8" name="Hộp Văn bản 7">
              <a:extLst>
                <a:ext uri="{FF2B5EF4-FFF2-40B4-BE49-F238E27FC236}">
                  <a16:creationId xmlns:a16="http://schemas.microsoft.com/office/drawing/2014/main" id="{8333E32B-3CAA-4CC0-8BC9-AD6C71CFC618}"/>
                </a:ext>
              </a:extLst>
            </p:cNvPr>
            <p:cNvSpPr txBox="1"/>
            <p:nvPr/>
          </p:nvSpPr>
          <p:spPr>
            <a:xfrm>
              <a:off x="3456160" y="6338804"/>
              <a:ext cx="1025858" cy="369332"/>
            </a:xfrm>
            <a:prstGeom prst="rect">
              <a:avLst/>
            </a:prstGeom>
            <a:noFill/>
          </p:spPr>
          <p:txBody>
            <a:bodyPr wrap="none" rtlCol="0">
              <a:spAutoFit/>
            </a:bodyPr>
            <a:lstStyle/>
            <a:p>
              <a:r>
                <a:rPr lang="vi-VN"/>
                <a:t>Desktop</a:t>
              </a:r>
              <a:endParaRPr lang="en-US" dirty="0"/>
            </a:p>
          </p:txBody>
        </p:sp>
        <p:pic>
          <p:nvPicPr>
            <p:cNvPr id="10" name="Picture 27">
              <a:extLst>
                <a:ext uri="{FF2B5EF4-FFF2-40B4-BE49-F238E27FC236}">
                  <a16:creationId xmlns:a16="http://schemas.microsoft.com/office/drawing/2014/main" id="{D64B5EC0-C0CA-4D7F-8D60-CEFBC9548FE6}"/>
                </a:ext>
              </a:extLst>
            </p:cNvPr>
            <p:cNvPicPr/>
            <p:nvPr/>
          </p:nvPicPr>
          <p:blipFill rotWithShape="1">
            <a:blip r:embed="rId2" cstate="print">
              <a:extLst>
                <a:ext uri="{28A0092B-C50C-407E-A947-70E740481C1C}">
                  <a14:useLocalDpi xmlns:a14="http://schemas.microsoft.com/office/drawing/2010/main" val="0"/>
                </a:ext>
              </a:extLst>
            </a:blip>
            <a:srcRect t="6669" b="13830"/>
            <a:stretch/>
          </p:blipFill>
          <p:spPr bwMode="auto">
            <a:xfrm>
              <a:off x="1563090" y="1238070"/>
              <a:ext cx="4811998" cy="5034441"/>
            </a:xfrm>
            <a:prstGeom prst="rect">
              <a:avLst/>
            </a:prstGeom>
            <a:ln>
              <a:noFill/>
            </a:ln>
            <a:effectLst>
              <a:outerShdw blurRad="190500" algn="tl" rotWithShape="0">
                <a:srgbClr val="000000">
                  <a:alpha val="70000"/>
                </a:srgbClr>
              </a:outerShdw>
            </a:effectLst>
          </p:spPr>
        </p:pic>
      </p:grpSp>
      <p:grpSp>
        <p:nvGrpSpPr>
          <p:cNvPr id="3" name="Group 2">
            <a:extLst>
              <a:ext uri="{FF2B5EF4-FFF2-40B4-BE49-F238E27FC236}">
                <a16:creationId xmlns:a16="http://schemas.microsoft.com/office/drawing/2014/main" id="{664C9AE9-8A7D-4C36-92A7-9FC82DD02302}"/>
              </a:ext>
            </a:extLst>
          </p:cNvPr>
          <p:cNvGrpSpPr/>
          <p:nvPr/>
        </p:nvGrpSpPr>
        <p:grpSpPr>
          <a:xfrm>
            <a:off x="7527598" y="1207071"/>
            <a:ext cx="2298395" cy="5501065"/>
            <a:chOff x="7296689" y="1238069"/>
            <a:chExt cx="2298395" cy="5501065"/>
          </a:xfrm>
        </p:grpSpPr>
        <p:sp>
          <p:nvSpPr>
            <p:cNvPr id="9" name="Hộp Văn bản 8">
              <a:extLst>
                <a:ext uri="{FF2B5EF4-FFF2-40B4-BE49-F238E27FC236}">
                  <a16:creationId xmlns:a16="http://schemas.microsoft.com/office/drawing/2014/main" id="{916C96DB-685B-4458-9E21-A4857E3412DC}"/>
                </a:ext>
              </a:extLst>
            </p:cNvPr>
            <p:cNvSpPr txBox="1"/>
            <p:nvPr/>
          </p:nvSpPr>
          <p:spPr>
            <a:xfrm>
              <a:off x="7998487" y="6369802"/>
              <a:ext cx="894797" cy="369332"/>
            </a:xfrm>
            <a:prstGeom prst="rect">
              <a:avLst/>
            </a:prstGeom>
            <a:noFill/>
          </p:spPr>
          <p:txBody>
            <a:bodyPr wrap="none" rtlCol="0">
              <a:spAutoFit/>
            </a:bodyPr>
            <a:lstStyle/>
            <a:p>
              <a:r>
                <a:rPr lang="vi-VN"/>
                <a:t>Mobile</a:t>
              </a:r>
              <a:endParaRPr lang="en-US" dirty="0"/>
            </a:p>
          </p:txBody>
        </p:sp>
        <p:pic>
          <p:nvPicPr>
            <p:cNvPr id="11" name="Picture 26">
              <a:extLst>
                <a:ext uri="{FF2B5EF4-FFF2-40B4-BE49-F238E27FC236}">
                  <a16:creationId xmlns:a16="http://schemas.microsoft.com/office/drawing/2014/main" id="{586C4196-0FBF-40CC-B825-1A48ACE3A51A}"/>
                </a:ext>
              </a:extLst>
            </p:cNvPr>
            <p:cNvPicPr/>
            <p:nvPr/>
          </p:nvPicPr>
          <p:blipFill rotWithShape="1">
            <a:blip r:embed="rId3">
              <a:extLst>
                <a:ext uri="{28A0092B-C50C-407E-A947-70E740481C1C}">
                  <a14:useLocalDpi xmlns:a14="http://schemas.microsoft.com/office/drawing/2010/main" val="0"/>
                </a:ext>
              </a:extLst>
            </a:blip>
            <a:srcRect b="65092"/>
            <a:stretch/>
          </p:blipFill>
          <p:spPr bwMode="auto">
            <a:xfrm>
              <a:off x="7296689" y="1238069"/>
              <a:ext cx="2298395" cy="5034441"/>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4687032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6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30820" y="118866"/>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đăng </a:t>
            </a:r>
            <a:r>
              <a:rPr lang="vi-VN" sz="3000" dirty="0" err="1">
                <a:latin typeface="+mn-lt"/>
              </a:rPr>
              <a:t>bài</a:t>
            </a:r>
            <a:endParaRPr lang="en-US" sz="3000" dirty="0">
              <a:latin typeface="+mn-lt"/>
            </a:endParaRPr>
          </a:p>
        </p:txBody>
      </p:sp>
      <p:grpSp>
        <p:nvGrpSpPr>
          <p:cNvPr id="2" name="Group 1">
            <a:extLst>
              <a:ext uri="{FF2B5EF4-FFF2-40B4-BE49-F238E27FC236}">
                <a16:creationId xmlns:a16="http://schemas.microsoft.com/office/drawing/2014/main" id="{3B1CA713-2981-4350-B7E3-FED0065CE540}"/>
              </a:ext>
            </a:extLst>
          </p:cNvPr>
          <p:cNvGrpSpPr/>
          <p:nvPr/>
        </p:nvGrpSpPr>
        <p:grpSpPr>
          <a:xfrm>
            <a:off x="869098" y="1254106"/>
            <a:ext cx="5932805" cy="5485028"/>
            <a:chOff x="869098" y="1254106"/>
            <a:chExt cx="5932805" cy="5485028"/>
          </a:xfrm>
        </p:grpSpPr>
        <p:sp>
          <p:nvSpPr>
            <p:cNvPr id="8" name="Hộp Văn bản 7">
              <a:extLst>
                <a:ext uri="{FF2B5EF4-FFF2-40B4-BE49-F238E27FC236}">
                  <a16:creationId xmlns:a16="http://schemas.microsoft.com/office/drawing/2014/main" id="{8333E32B-3CAA-4CC0-8BC9-AD6C71CFC618}"/>
                </a:ext>
              </a:extLst>
            </p:cNvPr>
            <p:cNvSpPr txBox="1"/>
            <p:nvPr/>
          </p:nvSpPr>
          <p:spPr>
            <a:xfrm>
              <a:off x="3322571" y="6369802"/>
              <a:ext cx="1025858" cy="369332"/>
            </a:xfrm>
            <a:prstGeom prst="rect">
              <a:avLst/>
            </a:prstGeom>
            <a:noFill/>
          </p:spPr>
          <p:txBody>
            <a:bodyPr wrap="none" rtlCol="0">
              <a:spAutoFit/>
            </a:bodyPr>
            <a:lstStyle/>
            <a:p>
              <a:r>
                <a:rPr lang="vi-VN"/>
                <a:t>Desktop</a:t>
              </a:r>
              <a:endParaRPr lang="en-US" dirty="0"/>
            </a:p>
          </p:txBody>
        </p:sp>
        <p:pic>
          <p:nvPicPr>
            <p:cNvPr id="10" name="Picture 8">
              <a:extLst>
                <a:ext uri="{FF2B5EF4-FFF2-40B4-BE49-F238E27FC236}">
                  <a16:creationId xmlns:a16="http://schemas.microsoft.com/office/drawing/2014/main" id="{B4E25733-0D22-44E8-8AE7-A69441E8C82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869098" y="1254106"/>
              <a:ext cx="5932805" cy="5018405"/>
            </a:xfrm>
            <a:prstGeom prst="rect">
              <a:avLst/>
            </a:prstGeom>
            <a:ln>
              <a:noFill/>
            </a:ln>
            <a:effectLst>
              <a:outerShdw blurRad="190500" algn="tl" rotWithShape="0">
                <a:srgbClr val="000000">
                  <a:alpha val="70000"/>
                </a:srgbClr>
              </a:outerShdw>
            </a:effectLst>
          </p:spPr>
        </p:pic>
      </p:grpSp>
      <p:grpSp>
        <p:nvGrpSpPr>
          <p:cNvPr id="3" name="Group 2">
            <a:extLst>
              <a:ext uri="{FF2B5EF4-FFF2-40B4-BE49-F238E27FC236}">
                <a16:creationId xmlns:a16="http://schemas.microsoft.com/office/drawing/2014/main" id="{42E76827-989C-40B9-91E9-2659750EFB0F}"/>
              </a:ext>
            </a:extLst>
          </p:cNvPr>
          <p:cNvGrpSpPr/>
          <p:nvPr/>
        </p:nvGrpSpPr>
        <p:grpSpPr>
          <a:xfrm>
            <a:off x="7244225" y="1254106"/>
            <a:ext cx="3748260" cy="5485028"/>
            <a:chOff x="7244225" y="1254106"/>
            <a:chExt cx="3748260" cy="5485028"/>
          </a:xfrm>
        </p:grpSpPr>
        <p:sp>
          <p:nvSpPr>
            <p:cNvPr id="9" name="Hộp Văn bản 8">
              <a:extLst>
                <a:ext uri="{FF2B5EF4-FFF2-40B4-BE49-F238E27FC236}">
                  <a16:creationId xmlns:a16="http://schemas.microsoft.com/office/drawing/2014/main" id="{916C96DB-685B-4458-9E21-A4857E3412DC}"/>
                </a:ext>
              </a:extLst>
            </p:cNvPr>
            <p:cNvSpPr txBox="1"/>
            <p:nvPr/>
          </p:nvSpPr>
          <p:spPr>
            <a:xfrm>
              <a:off x="8670956" y="6369802"/>
              <a:ext cx="894797" cy="369332"/>
            </a:xfrm>
            <a:prstGeom prst="rect">
              <a:avLst/>
            </a:prstGeom>
            <a:noFill/>
          </p:spPr>
          <p:txBody>
            <a:bodyPr wrap="none" rtlCol="0">
              <a:spAutoFit/>
            </a:bodyPr>
            <a:lstStyle/>
            <a:p>
              <a:r>
                <a:rPr lang="vi-VN"/>
                <a:t>Mobile</a:t>
              </a:r>
              <a:endParaRPr lang="en-US" dirty="0"/>
            </a:p>
          </p:txBody>
        </p:sp>
        <p:pic>
          <p:nvPicPr>
            <p:cNvPr id="11" name="Picture 25">
              <a:extLst>
                <a:ext uri="{FF2B5EF4-FFF2-40B4-BE49-F238E27FC236}">
                  <a16:creationId xmlns:a16="http://schemas.microsoft.com/office/drawing/2014/main" id="{202CC9CC-86AB-4A76-B23D-B6AD22ACD3A3}"/>
                </a:ext>
              </a:extLst>
            </p:cNvPr>
            <p:cNvPicPr/>
            <p:nvPr/>
          </p:nvPicPr>
          <p:blipFill rotWithShape="1">
            <a:blip r:embed="rId3">
              <a:extLst>
                <a:ext uri="{28A0092B-C50C-407E-A947-70E740481C1C}">
                  <a14:useLocalDpi xmlns:a14="http://schemas.microsoft.com/office/drawing/2010/main" val="0"/>
                </a:ext>
              </a:extLst>
            </a:blip>
            <a:srcRect t="11490" b="42858"/>
            <a:stretch/>
          </p:blipFill>
          <p:spPr bwMode="auto">
            <a:xfrm>
              <a:off x="7244225" y="1254106"/>
              <a:ext cx="3748260" cy="5018405"/>
            </a:xfrm>
            <a:prstGeom prst="rect">
              <a:avLst/>
            </a:prstGeom>
            <a:ln>
              <a:noFill/>
            </a:ln>
            <a:effectLst>
              <a:outerShdw blurRad="190500" algn="tl" rotWithShape="0">
                <a:srgbClr val="000000">
                  <a:alpha val="70000"/>
                </a:srgbClr>
              </a:outerShdw>
            </a:effectLst>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100083226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7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73558" y="93195"/>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yêu </a:t>
            </a:r>
            <a:r>
              <a:rPr lang="vi-VN" sz="3000" dirty="0" err="1">
                <a:latin typeface="+mn-lt"/>
              </a:rPr>
              <a:t>thích</a:t>
            </a:r>
            <a:r>
              <a:rPr lang="vi-VN" sz="3000" dirty="0">
                <a:latin typeface="+mn-lt"/>
              </a:rPr>
              <a:t> – </a:t>
            </a:r>
            <a:r>
              <a:rPr lang="vi-VN" sz="3000" dirty="0" err="1">
                <a:latin typeface="+mn-lt"/>
              </a:rPr>
              <a:t>lịch</a:t>
            </a:r>
            <a:r>
              <a:rPr lang="vi-VN" sz="3000" dirty="0">
                <a:latin typeface="+mn-lt"/>
              </a:rPr>
              <a:t> </a:t>
            </a:r>
            <a:r>
              <a:rPr lang="vi-VN" sz="3000" dirty="0" err="1">
                <a:latin typeface="+mn-lt"/>
              </a:rPr>
              <a:t>sử</a:t>
            </a:r>
            <a:endParaRPr lang="en-US" sz="3000" dirty="0">
              <a:latin typeface="+mn-lt"/>
            </a:endParaRPr>
          </a:p>
        </p:txBody>
      </p:sp>
      <p:grpSp>
        <p:nvGrpSpPr>
          <p:cNvPr id="2" name="Group 1">
            <a:extLst>
              <a:ext uri="{FF2B5EF4-FFF2-40B4-BE49-F238E27FC236}">
                <a16:creationId xmlns:a16="http://schemas.microsoft.com/office/drawing/2014/main" id="{D72D589C-4122-4F07-89D0-61141995C28C}"/>
              </a:ext>
            </a:extLst>
          </p:cNvPr>
          <p:cNvGrpSpPr/>
          <p:nvPr/>
        </p:nvGrpSpPr>
        <p:grpSpPr>
          <a:xfrm>
            <a:off x="1064150" y="1153171"/>
            <a:ext cx="5949315" cy="5216627"/>
            <a:chOff x="1064150" y="1522505"/>
            <a:chExt cx="5949315" cy="5216627"/>
          </a:xfrm>
        </p:grpSpPr>
        <p:sp>
          <p:nvSpPr>
            <p:cNvPr id="8" name="Hộp Văn bản 7">
              <a:extLst>
                <a:ext uri="{FF2B5EF4-FFF2-40B4-BE49-F238E27FC236}">
                  <a16:creationId xmlns:a16="http://schemas.microsoft.com/office/drawing/2014/main" id="{8333E32B-3CAA-4CC0-8BC9-AD6C71CFC618}"/>
                </a:ext>
              </a:extLst>
            </p:cNvPr>
            <p:cNvSpPr txBox="1"/>
            <p:nvPr/>
          </p:nvSpPr>
          <p:spPr>
            <a:xfrm>
              <a:off x="3525878" y="6369800"/>
              <a:ext cx="1025858" cy="369332"/>
            </a:xfrm>
            <a:prstGeom prst="rect">
              <a:avLst/>
            </a:prstGeom>
            <a:noFill/>
          </p:spPr>
          <p:txBody>
            <a:bodyPr wrap="none" rtlCol="0">
              <a:spAutoFit/>
            </a:bodyPr>
            <a:lstStyle/>
            <a:p>
              <a:r>
                <a:rPr lang="vi-VN"/>
                <a:t>Desktop</a:t>
              </a:r>
              <a:endParaRPr lang="en-US" dirty="0"/>
            </a:p>
          </p:txBody>
        </p:sp>
        <p:pic>
          <p:nvPicPr>
            <p:cNvPr id="7" name="Picture 24">
              <a:extLst>
                <a:ext uri="{FF2B5EF4-FFF2-40B4-BE49-F238E27FC236}">
                  <a16:creationId xmlns:a16="http://schemas.microsoft.com/office/drawing/2014/main" id="{3D6E948C-E14C-4298-BCF8-420C193B2914}"/>
                </a:ext>
              </a:extLst>
            </p:cNvPr>
            <p:cNvPicPr/>
            <p:nvPr/>
          </p:nvPicPr>
          <p:blipFill rotWithShape="1">
            <a:blip r:embed="rId2">
              <a:extLst>
                <a:ext uri="{28A0092B-C50C-407E-A947-70E740481C1C}">
                  <a14:useLocalDpi xmlns:a14="http://schemas.microsoft.com/office/drawing/2010/main" val="0"/>
                </a:ext>
              </a:extLst>
            </a:blip>
            <a:srcRect b="39288"/>
            <a:stretch/>
          </p:blipFill>
          <p:spPr bwMode="auto">
            <a:xfrm>
              <a:off x="1064150" y="1522505"/>
              <a:ext cx="5949315" cy="46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 name="Group 2">
            <a:extLst>
              <a:ext uri="{FF2B5EF4-FFF2-40B4-BE49-F238E27FC236}">
                <a16:creationId xmlns:a16="http://schemas.microsoft.com/office/drawing/2014/main" id="{AB3D0179-3018-461F-A108-240B1730011D}"/>
              </a:ext>
            </a:extLst>
          </p:cNvPr>
          <p:cNvGrpSpPr/>
          <p:nvPr/>
        </p:nvGrpSpPr>
        <p:grpSpPr>
          <a:xfrm>
            <a:off x="7925220" y="1153173"/>
            <a:ext cx="2436210" cy="5216627"/>
            <a:chOff x="7925220" y="1522507"/>
            <a:chExt cx="2436210" cy="5216627"/>
          </a:xfrm>
        </p:grpSpPr>
        <p:sp>
          <p:nvSpPr>
            <p:cNvPr id="9" name="Hộp Văn bản 8">
              <a:extLst>
                <a:ext uri="{FF2B5EF4-FFF2-40B4-BE49-F238E27FC236}">
                  <a16:creationId xmlns:a16="http://schemas.microsoft.com/office/drawing/2014/main" id="{916C96DB-685B-4458-9E21-A4857E3412DC}"/>
                </a:ext>
              </a:extLst>
            </p:cNvPr>
            <p:cNvSpPr txBox="1"/>
            <p:nvPr/>
          </p:nvSpPr>
          <p:spPr>
            <a:xfrm>
              <a:off x="8695926" y="6369802"/>
              <a:ext cx="894797" cy="369332"/>
            </a:xfrm>
            <a:prstGeom prst="rect">
              <a:avLst/>
            </a:prstGeom>
            <a:noFill/>
          </p:spPr>
          <p:txBody>
            <a:bodyPr wrap="none" rtlCol="0">
              <a:spAutoFit/>
            </a:bodyPr>
            <a:lstStyle/>
            <a:p>
              <a:r>
                <a:rPr lang="vi-VN"/>
                <a:t>Mobile</a:t>
              </a:r>
              <a:endParaRPr lang="en-US" dirty="0"/>
            </a:p>
          </p:txBody>
        </p:sp>
        <p:pic>
          <p:nvPicPr>
            <p:cNvPr id="12" name="Picture 23">
              <a:extLst>
                <a:ext uri="{FF2B5EF4-FFF2-40B4-BE49-F238E27FC236}">
                  <a16:creationId xmlns:a16="http://schemas.microsoft.com/office/drawing/2014/main" id="{C1A015BB-77EE-49E9-9F3D-DE258A8B19D1}"/>
                </a:ext>
              </a:extLst>
            </p:cNvPr>
            <p:cNvPicPr/>
            <p:nvPr/>
          </p:nvPicPr>
          <p:blipFill rotWithShape="1">
            <a:blip r:embed="rId3">
              <a:extLst>
                <a:ext uri="{28A0092B-C50C-407E-A947-70E740481C1C}">
                  <a14:useLocalDpi xmlns:a14="http://schemas.microsoft.com/office/drawing/2010/main" val="0"/>
                </a:ext>
              </a:extLst>
            </a:blip>
            <a:srcRect b="64213"/>
            <a:stretch/>
          </p:blipFill>
          <p:spPr bwMode="auto">
            <a:xfrm>
              <a:off x="7925220" y="1522507"/>
              <a:ext cx="2436210" cy="4680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41427004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6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728399" y="197676"/>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a:t>
            </a:r>
            <a:r>
              <a:rPr lang="vi-VN" sz="3000" dirty="0" err="1">
                <a:latin typeface="+mn-lt"/>
              </a:rPr>
              <a:t>nạp</a:t>
            </a:r>
            <a:r>
              <a:rPr lang="vi-VN" sz="3000" dirty="0">
                <a:latin typeface="+mn-lt"/>
              </a:rPr>
              <a:t> </a:t>
            </a:r>
            <a:r>
              <a:rPr lang="vi-VN" sz="3000" dirty="0" err="1">
                <a:latin typeface="+mn-lt"/>
              </a:rPr>
              <a:t>tiền</a:t>
            </a:r>
            <a:endParaRPr lang="en-US" sz="3000" dirty="0">
              <a:latin typeface="+mn-lt"/>
            </a:endParaRPr>
          </a:p>
        </p:txBody>
      </p:sp>
      <p:grpSp>
        <p:nvGrpSpPr>
          <p:cNvPr id="2" name="Group 1">
            <a:extLst>
              <a:ext uri="{FF2B5EF4-FFF2-40B4-BE49-F238E27FC236}">
                <a16:creationId xmlns:a16="http://schemas.microsoft.com/office/drawing/2014/main" id="{C1A10403-F78F-415F-91E4-162D27D63B3C}"/>
              </a:ext>
            </a:extLst>
          </p:cNvPr>
          <p:cNvGrpSpPr/>
          <p:nvPr/>
        </p:nvGrpSpPr>
        <p:grpSpPr>
          <a:xfrm>
            <a:off x="887996" y="1084118"/>
            <a:ext cx="7329907" cy="5533181"/>
            <a:chOff x="887996" y="1084118"/>
            <a:chExt cx="7329907" cy="5533181"/>
          </a:xfrm>
        </p:grpSpPr>
        <p:sp>
          <p:nvSpPr>
            <p:cNvPr id="8" name="Hộp Văn bản 7">
              <a:extLst>
                <a:ext uri="{FF2B5EF4-FFF2-40B4-BE49-F238E27FC236}">
                  <a16:creationId xmlns:a16="http://schemas.microsoft.com/office/drawing/2014/main" id="{8333E32B-3CAA-4CC0-8BC9-AD6C71CFC618}"/>
                </a:ext>
              </a:extLst>
            </p:cNvPr>
            <p:cNvSpPr txBox="1"/>
            <p:nvPr/>
          </p:nvSpPr>
          <p:spPr>
            <a:xfrm>
              <a:off x="4109558" y="6247967"/>
              <a:ext cx="886781" cy="369332"/>
            </a:xfrm>
            <a:prstGeom prst="rect">
              <a:avLst/>
            </a:prstGeom>
            <a:noFill/>
          </p:spPr>
          <p:txBody>
            <a:bodyPr wrap="none" rtlCol="0">
              <a:spAutoFit/>
            </a:bodyPr>
            <a:lstStyle/>
            <a:p>
              <a:r>
                <a:rPr lang="vi-VN" dirty="0" err="1"/>
                <a:t>Bước</a:t>
              </a:r>
              <a:r>
                <a:rPr lang="vi-VN" dirty="0"/>
                <a:t> 1</a:t>
              </a:r>
              <a:endParaRPr lang="en-US" dirty="0"/>
            </a:p>
          </p:txBody>
        </p:sp>
        <p:pic>
          <p:nvPicPr>
            <p:cNvPr id="10" name="Hình ảnh 9">
              <a:extLst>
                <a:ext uri="{FF2B5EF4-FFF2-40B4-BE49-F238E27FC236}">
                  <a16:creationId xmlns:a16="http://schemas.microsoft.com/office/drawing/2014/main" id="{5073B629-E09E-4FF5-AA2A-8329A6F605B2}"/>
                </a:ext>
              </a:extLst>
            </p:cNvPr>
            <p:cNvPicPr/>
            <p:nvPr/>
          </p:nvPicPr>
          <p:blipFill rotWithShape="1">
            <a:blip r:embed="rId2"/>
            <a:srcRect l="4148" r="23237"/>
            <a:stretch/>
          </p:blipFill>
          <p:spPr>
            <a:xfrm>
              <a:off x="887996" y="1084118"/>
              <a:ext cx="7329907" cy="5046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 name="Group 2">
            <a:extLst>
              <a:ext uri="{FF2B5EF4-FFF2-40B4-BE49-F238E27FC236}">
                <a16:creationId xmlns:a16="http://schemas.microsoft.com/office/drawing/2014/main" id="{B2B1046C-E5FA-4EE2-973E-5E14068D6C40}"/>
              </a:ext>
            </a:extLst>
          </p:cNvPr>
          <p:cNvGrpSpPr/>
          <p:nvPr/>
        </p:nvGrpSpPr>
        <p:grpSpPr>
          <a:xfrm>
            <a:off x="8684335" y="1084117"/>
            <a:ext cx="3058169" cy="5537365"/>
            <a:chOff x="8684335" y="1084117"/>
            <a:chExt cx="3058169" cy="5537365"/>
          </a:xfrm>
        </p:grpSpPr>
        <p:sp>
          <p:nvSpPr>
            <p:cNvPr id="9" name="Hộp Văn bản 8">
              <a:extLst>
                <a:ext uri="{FF2B5EF4-FFF2-40B4-BE49-F238E27FC236}">
                  <a16:creationId xmlns:a16="http://schemas.microsoft.com/office/drawing/2014/main" id="{916C96DB-685B-4458-9E21-A4857E3412DC}"/>
                </a:ext>
              </a:extLst>
            </p:cNvPr>
            <p:cNvSpPr txBox="1"/>
            <p:nvPr/>
          </p:nvSpPr>
          <p:spPr>
            <a:xfrm>
              <a:off x="9770028" y="6252150"/>
              <a:ext cx="886781" cy="369332"/>
            </a:xfrm>
            <a:prstGeom prst="rect">
              <a:avLst/>
            </a:prstGeom>
            <a:noFill/>
          </p:spPr>
          <p:txBody>
            <a:bodyPr wrap="none" rtlCol="0">
              <a:spAutoFit/>
            </a:bodyPr>
            <a:lstStyle/>
            <a:p>
              <a:r>
                <a:rPr lang="vi-VN" dirty="0" err="1"/>
                <a:t>Bước</a:t>
              </a:r>
              <a:r>
                <a:rPr lang="vi-VN" dirty="0"/>
                <a:t> 2</a:t>
              </a:r>
              <a:endParaRPr lang="en-US" dirty="0"/>
            </a:p>
          </p:txBody>
        </p:sp>
        <p:pic>
          <p:nvPicPr>
            <p:cNvPr id="11" name="Hình ảnh 10">
              <a:extLst>
                <a:ext uri="{FF2B5EF4-FFF2-40B4-BE49-F238E27FC236}">
                  <a16:creationId xmlns:a16="http://schemas.microsoft.com/office/drawing/2014/main" id="{EA092874-8284-4AF0-BB77-FE4A83D15F96}"/>
                </a:ext>
              </a:extLst>
            </p:cNvPr>
            <p:cNvPicPr/>
            <p:nvPr/>
          </p:nvPicPr>
          <p:blipFill rotWithShape="1">
            <a:blip r:embed="rId3"/>
            <a:srcRect l="37405" r="36749"/>
            <a:stretch/>
          </p:blipFill>
          <p:spPr>
            <a:xfrm>
              <a:off x="8684335" y="1084117"/>
              <a:ext cx="3058169" cy="5046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spTree>
    <p:extLst>
      <p:ext uri="{BB962C8B-B14F-4D97-AF65-F5344CB8AC3E}">
        <p14:creationId xmlns:p14="http://schemas.microsoft.com/office/powerpoint/2010/main" val="194926416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6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194088"/>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a:t>
            </a:r>
            <a:r>
              <a:rPr lang="vi-VN" sz="3000" dirty="0" err="1">
                <a:latin typeface="+mn-lt"/>
              </a:rPr>
              <a:t>lịch</a:t>
            </a:r>
            <a:r>
              <a:rPr lang="vi-VN" sz="3000" dirty="0">
                <a:latin typeface="+mn-lt"/>
              </a:rPr>
              <a:t> </a:t>
            </a:r>
            <a:r>
              <a:rPr lang="vi-VN" sz="3000" dirty="0" err="1">
                <a:latin typeface="+mn-lt"/>
              </a:rPr>
              <a:t>sử</a:t>
            </a:r>
            <a:r>
              <a:rPr lang="vi-VN" sz="3000" dirty="0">
                <a:latin typeface="+mn-lt"/>
              </a:rPr>
              <a:t> giao </a:t>
            </a:r>
            <a:r>
              <a:rPr lang="vi-VN" sz="3000" dirty="0" err="1">
                <a:latin typeface="+mn-lt"/>
              </a:rPr>
              <a:t>dịch</a:t>
            </a:r>
            <a:endParaRPr lang="en-US" sz="3000" dirty="0">
              <a:latin typeface="+mn-lt"/>
            </a:endParaRPr>
          </a:p>
        </p:txBody>
      </p:sp>
      <p:grpSp>
        <p:nvGrpSpPr>
          <p:cNvPr id="5" name="Group 4">
            <a:extLst>
              <a:ext uri="{FF2B5EF4-FFF2-40B4-BE49-F238E27FC236}">
                <a16:creationId xmlns:a16="http://schemas.microsoft.com/office/drawing/2014/main" id="{EDD091A5-13E5-4A8D-A6C0-8612AA669CE1}"/>
              </a:ext>
            </a:extLst>
          </p:cNvPr>
          <p:cNvGrpSpPr/>
          <p:nvPr/>
        </p:nvGrpSpPr>
        <p:grpSpPr>
          <a:xfrm>
            <a:off x="8684335" y="1084117"/>
            <a:ext cx="3058169" cy="5533180"/>
            <a:chOff x="8684335" y="1084117"/>
            <a:chExt cx="3058169" cy="5533180"/>
          </a:xfrm>
        </p:grpSpPr>
        <p:sp>
          <p:nvSpPr>
            <p:cNvPr id="9" name="Hộp Văn bản 8">
              <a:extLst>
                <a:ext uri="{FF2B5EF4-FFF2-40B4-BE49-F238E27FC236}">
                  <a16:creationId xmlns:a16="http://schemas.microsoft.com/office/drawing/2014/main" id="{916C96DB-685B-4458-9E21-A4857E3412DC}"/>
                </a:ext>
              </a:extLst>
            </p:cNvPr>
            <p:cNvSpPr txBox="1"/>
            <p:nvPr/>
          </p:nvSpPr>
          <p:spPr>
            <a:xfrm>
              <a:off x="9770028" y="6247965"/>
              <a:ext cx="886781" cy="369332"/>
            </a:xfrm>
            <a:prstGeom prst="rect">
              <a:avLst/>
            </a:prstGeom>
            <a:noFill/>
          </p:spPr>
          <p:txBody>
            <a:bodyPr wrap="none" rtlCol="0">
              <a:spAutoFit/>
            </a:bodyPr>
            <a:lstStyle/>
            <a:p>
              <a:r>
                <a:rPr lang="vi-VN" dirty="0" err="1"/>
                <a:t>Bước</a:t>
              </a:r>
              <a:r>
                <a:rPr lang="vi-VN" dirty="0"/>
                <a:t> 2</a:t>
              </a:r>
              <a:endParaRPr lang="en-US" dirty="0"/>
            </a:p>
          </p:txBody>
        </p:sp>
        <p:pic>
          <p:nvPicPr>
            <p:cNvPr id="11" name="Hình ảnh 10">
              <a:extLst>
                <a:ext uri="{FF2B5EF4-FFF2-40B4-BE49-F238E27FC236}">
                  <a16:creationId xmlns:a16="http://schemas.microsoft.com/office/drawing/2014/main" id="{EA092874-8284-4AF0-BB77-FE4A83D15F96}"/>
                </a:ext>
              </a:extLst>
            </p:cNvPr>
            <p:cNvPicPr/>
            <p:nvPr/>
          </p:nvPicPr>
          <p:blipFill rotWithShape="1">
            <a:blip r:embed="rId2"/>
            <a:srcRect l="37405" r="36749"/>
            <a:stretch/>
          </p:blipFill>
          <p:spPr>
            <a:xfrm>
              <a:off x="8684335" y="1084117"/>
              <a:ext cx="3058169" cy="50467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3" name="Group 2">
            <a:extLst>
              <a:ext uri="{FF2B5EF4-FFF2-40B4-BE49-F238E27FC236}">
                <a16:creationId xmlns:a16="http://schemas.microsoft.com/office/drawing/2014/main" id="{585E5787-A2A1-4D7B-BBA4-ED761B0CCD12}"/>
              </a:ext>
            </a:extLst>
          </p:cNvPr>
          <p:cNvGrpSpPr/>
          <p:nvPr/>
        </p:nvGrpSpPr>
        <p:grpSpPr>
          <a:xfrm>
            <a:off x="780614" y="1266825"/>
            <a:ext cx="7397721" cy="5354657"/>
            <a:chOff x="780614" y="1266825"/>
            <a:chExt cx="7397721" cy="5354657"/>
          </a:xfrm>
        </p:grpSpPr>
        <p:sp>
          <p:nvSpPr>
            <p:cNvPr id="8" name="Hộp Văn bản 7">
              <a:extLst>
                <a:ext uri="{FF2B5EF4-FFF2-40B4-BE49-F238E27FC236}">
                  <a16:creationId xmlns:a16="http://schemas.microsoft.com/office/drawing/2014/main" id="{8333E32B-3CAA-4CC0-8BC9-AD6C71CFC618}"/>
                </a:ext>
              </a:extLst>
            </p:cNvPr>
            <p:cNvSpPr txBox="1"/>
            <p:nvPr/>
          </p:nvSpPr>
          <p:spPr>
            <a:xfrm>
              <a:off x="4036085" y="6252150"/>
              <a:ext cx="886781" cy="369332"/>
            </a:xfrm>
            <a:prstGeom prst="rect">
              <a:avLst/>
            </a:prstGeom>
            <a:noFill/>
          </p:spPr>
          <p:txBody>
            <a:bodyPr wrap="none" rtlCol="0">
              <a:spAutoFit/>
            </a:bodyPr>
            <a:lstStyle/>
            <a:p>
              <a:r>
                <a:rPr lang="vi-VN" dirty="0" err="1"/>
                <a:t>Bước</a:t>
              </a:r>
              <a:r>
                <a:rPr lang="vi-VN" dirty="0"/>
                <a:t> 1</a:t>
              </a:r>
              <a:endParaRPr lang="en-US" dirty="0"/>
            </a:p>
          </p:txBody>
        </p:sp>
        <p:pic>
          <p:nvPicPr>
            <p:cNvPr id="2" name="Hình ảnh 1">
              <a:extLst>
                <a:ext uri="{FF2B5EF4-FFF2-40B4-BE49-F238E27FC236}">
                  <a16:creationId xmlns:a16="http://schemas.microsoft.com/office/drawing/2014/main" id="{17AD6585-4319-4E73-93A7-31AC63E524CC}"/>
                </a:ext>
              </a:extLst>
            </p:cNvPr>
            <p:cNvPicPr>
              <a:picLocks noChangeAspect="1"/>
            </p:cNvPicPr>
            <p:nvPr/>
          </p:nvPicPr>
          <p:blipFill rotWithShape="1">
            <a:blip r:embed="rId3"/>
            <a:srcRect l="24297"/>
            <a:stretch/>
          </p:blipFill>
          <p:spPr>
            <a:xfrm>
              <a:off x="780614" y="1266825"/>
              <a:ext cx="7397721" cy="4863997"/>
            </a:xfrm>
            <a:prstGeom prst="rect">
              <a:avLst/>
            </a:prstGeom>
          </p:spPr>
        </p:pic>
      </p:grpSp>
    </p:spTree>
    <p:extLst>
      <p:ext uri="{BB962C8B-B14F-4D97-AF65-F5344CB8AC3E}">
        <p14:creationId xmlns:p14="http://schemas.microsoft.com/office/powerpoint/2010/main" val="1773139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100"/>
                                        <p:tgtEl>
                                          <p:spTgt spid="4">
                                            <p:txEl>
                                              <p:pRg st="0" end="0"/>
                                            </p:txEl>
                                          </p:spTgt>
                                        </p:tgtEl>
                                      </p:cBhvr>
                                    </p:animEffect>
                                    <p:anim calcmode="lin" valueType="num">
                                      <p:cBhvr>
                                        <p:cTn id="8" dur="11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1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5"/>
                    </a14:imgEffect>
                    <a14:imgEffect>
                      <a14:colorTemperature colorTemp="4700"/>
                    </a14:imgEffect>
                  </a14:imgLayer>
                </a14:imgProps>
              </a:ext>
              <a:ext uri="{28A0092B-C50C-407E-A947-70E740481C1C}">
                <a14:useLocalDpi xmlns:a14="http://schemas.microsoft.com/office/drawing/2010/main" val="0"/>
              </a:ext>
            </a:extLst>
          </a:blip>
          <a:srcRect l="6586" r="821"/>
          <a:stretch/>
        </p:blipFill>
        <p:spPr>
          <a:xfrm>
            <a:off x="0" y="0"/>
            <a:ext cx="12192000" cy="6858000"/>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DE483E2-2FBD-4C79-B323-696678E97886}"/>
              </a:ext>
            </a:extLst>
          </p:cNvPr>
          <p:cNvSpPr txBox="1"/>
          <p:nvPr/>
        </p:nvSpPr>
        <p:spPr>
          <a:xfrm>
            <a:off x="2261579" y="2745295"/>
            <a:ext cx="7668842" cy="932297"/>
          </a:xfrm>
          <a:prstGeom prst="rect">
            <a:avLst/>
          </a:prstGeom>
          <a:noFill/>
        </p:spPr>
        <p:txBody>
          <a:bodyPr wrap="square" lIns="0" tIns="36000" rIns="216000" bIns="36000" rtlCol="0">
            <a:spAutoFit/>
          </a:bodyPr>
          <a:lstStyle/>
          <a:p>
            <a:pPr algn="ctr">
              <a:lnSpc>
                <a:spcPct val="130000"/>
              </a:lnSpc>
              <a:spcBef>
                <a:spcPts val="1000"/>
              </a:spcBef>
            </a:pPr>
            <a:r>
              <a:rPr lang="en-US" sz="4800" b="1">
                <a:effectLst>
                  <a:glow rad="139700">
                    <a:srgbClr val="0B2745">
                      <a:alpha val="40000"/>
                    </a:srgbClr>
                  </a:glow>
                  <a:reflection blurRad="6350" stA="50000" endA="300" endPos="50000" dist="29997" dir="5400000" sy="-100000" algn="bl" rotWithShape="0"/>
                </a:effectLst>
              </a:rPr>
              <a:t>GIỚI THIỆU THÀNH VIÊN</a:t>
            </a:r>
            <a:endParaRPr lang="en-US" sz="4800" b="1" dirty="0"/>
          </a:p>
        </p:txBody>
      </p:sp>
    </p:spTree>
    <p:extLst>
      <p:ext uri="{BB962C8B-B14F-4D97-AF65-F5344CB8AC3E}">
        <p14:creationId xmlns:p14="http://schemas.microsoft.com/office/powerpoint/2010/main" val="175823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500"/>
                                  </p:stCondLst>
                                  <p:childTnLst>
                                    <p:set>
                                      <p:cBhvr>
                                        <p:cTn id="18" dur="1" fill="hold">
                                          <p:stCondLst>
                                            <p:cond delay="0"/>
                                          </p:stCondLst>
                                        </p:cTn>
                                        <p:tgtEl>
                                          <p:spTgt spid="13">
                                            <p:txEl>
                                              <p:pRg st="0" end="0"/>
                                            </p:txEl>
                                          </p:spTgt>
                                        </p:tgtEl>
                                        <p:attrNameLst>
                                          <p:attrName>style.visibility</p:attrName>
                                        </p:attrNameLst>
                                      </p:cBhvr>
                                      <p:to>
                                        <p:strVal val="visible"/>
                                      </p:to>
                                    </p:set>
                                    <p:animEffect transition="in" filter="fade">
                                      <p:cBhvr>
                                        <p:cTn id="19" dur="7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104207"/>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a:t>
            </a:r>
            <a:r>
              <a:rPr lang="vi-VN" sz="3000" dirty="0" err="1">
                <a:latin typeface="+mn-lt"/>
              </a:rPr>
              <a:t>login</a:t>
            </a:r>
            <a:endParaRPr lang="en-US" sz="3000" dirty="0">
              <a:latin typeface="+mn-lt"/>
            </a:endParaRPr>
          </a:p>
        </p:txBody>
      </p:sp>
      <p:grpSp>
        <p:nvGrpSpPr>
          <p:cNvPr id="5" name="Group 4">
            <a:extLst>
              <a:ext uri="{FF2B5EF4-FFF2-40B4-BE49-F238E27FC236}">
                <a16:creationId xmlns:a16="http://schemas.microsoft.com/office/drawing/2014/main" id="{A7592BE1-356F-4704-BEBE-ACF1FC4AE66F}"/>
              </a:ext>
            </a:extLst>
          </p:cNvPr>
          <p:cNvGrpSpPr/>
          <p:nvPr/>
        </p:nvGrpSpPr>
        <p:grpSpPr>
          <a:xfrm>
            <a:off x="773939" y="1101526"/>
            <a:ext cx="7827136" cy="5510025"/>
            <a:chOff x="773939" y="1101526"/>
            <a:chExt cx="7827136" cy="5510025"/>
          </a:xfrm>
        </p:grpSpPr>
        <p:pic>
          <p:nvPicPr>
            <p:cNvPr id="7" name="Picture 20">
              <a:extLst>
                <a:ext uri="{FF2B5EF4-FFF2-40B4-BE49-F238E27FC236}">
                  <a16:creationId xmlns:a16="http://schemas.microsoft.com/office/drawing/2014/main" id="{BE25E7AA-C62B-42E9-98D8-6EF0846A309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3939" y="1101526"/>
              <a:ext cx="7827136" cy="5040000"/>
            </a:xfrm>
            <a:prstGeom prst="rect">
              <a:avLst/>
            </a:prstGeom>
            <a:ln>
              <a:noFill/>
            </a:ln>
            <a:effectLst>
              <a:outerShdw blurRad="292100" dist="139700" dir="2700000" algn="tl" rotWithShape="0">
                <a:srgbClr val="333333">
                  <a:alpha val="65000"/>
                </a:srgbClr>
              </a:outerShdw>
            </a:effectLst>
          </p:spPr>
        </p:pic>
        <p:sp>
          <p:nvSpPr>
            <p:cNvPr id="12" name="Hộp Văn bản 11">
              <a:extLst>
                <a:ext uri="{FF2B5EF4-FFF2-40B4-BE49-F238E27FC236}">
                  <a16:creationId xmlns:a16="http://schemas.microsoft.com/office/drawing/2014/main" id="{E77F1F66-400D-4B55-AA20-4E2BC2C34683}"/>
                </a:ext>
              </a:extLst>
            </p:cNvPr>
            <p:cNvSpPr txBox="1"/>
            <p:nvPr/>
          </p:nvSpPr>
          <p:spPr>
            <a:xfrm>
              <a:off x="3951568" y="6242219"/>
              <a:ext cx="1471878" cy="369332"/>
            </a:xfrm>
            <a:prstGeom prst="rect">
              <a:avLst/>
            </a:prstGeom>
            <a:noFill/>
          </p:spPr>
          <p:txBody>
            <a:bodyPr wrap="none" rtlCol="0">
              <a:spAutoFit/>
            </a:bodyPr>
            <a:lstStyle/>
            <a:p>
              <a:r>
                <a:rPr lang="vi-VN" dirty="0" err="1"/>
                <a:t>Bản</a:t>
              </a:r>
              <a:r>
                <a:rPr lang="vi-VN" dirty="0"/>
                <a:t> </a:t>
              </a:r>
              <a:r>
                <a:rPr lang="vi-VN" dirty="0" err="1"/>
                <a:t>Desktop</a:t>
              </a:r>
              <a:endParaRPr lang="en-US" dirty="0"/>
            </a:p>
          </p:txBody>
        </p:sp>
      </p:grpSp>
      <p:grpSp>
        <p:nvGrpSpPr>
          <p:cNvPr id="3" name="Group 2">
            <a:extLst>
              <a:ext uri="{FF2B5EF4-FFF2-40B4-BE49-F238E27FC236}">
                <a16:creationId xmlns:a16="http://schemas.microsoft.com/office/drawing/2014/main" id="{6151BFF1-625F-4BDB-B9A0-292BA012E7EC}"/>
              </a:ext>
            </a:extLst>
          </p:cNvPr>
          <p:cNvGrpSpPr/>
          <p:nvPr/>
        </p:nvGrpSpPr>
        <p:grpSpPr>
          <a:xfrm>
            <a:off x="9045820" y="1101526"/>
            <a:ext cx="2779236" cy="5510025"/>
            <a:chOff x="9045820" y="1101526"/>
            <a:chExt cx="2779236" cy="5510025"/>
          </a:xfrm>
        </p:grpSpPr>
        <p:pic>
          <p:nvPicPr>
            <p:cNvPr id="2" name="Hình ảnh 1">
              <a:extLst>
                <a:ext uri="{FF2B5EF4-FFF2-40B4-BE49-F238E27FC236}">
                  <a16:creationId xmlns:a16="http://schemas.microsoft.com/office/drawing/2014/main" id="{B45B6B96-3047-4B12-B6D9-867AEA004D31}"/>
                </a:ext>
              </a:extLst>
            </p:cNvPr>
            <p:cNvPicPr>
              <a:picLocks noChangeAspect="1"/>
            </p:cNvPicPr>
            <p:nvPr/>
          </p:nvPicPr>
          <p:blipFill>
            <a:blip r:embed="rId3"/>
            <a:stretch>
              <a:fillRect/>
            </a:stretch>
          </p:blipFill>
          <p:spPr>
            <a:xfrm>
              <a:off x="9045820" y="1101526"/>
              <a:ext cx="2779236" cy="5070888"/>
            </a:xfrm>
            <a:prstGeom prst="rect">
              <a:avLst/>
            </a:prstGeom>
            <a:ln>
              <a:noFill/>
            </a:ln>
            <a:effectLst>
              <a:outerShdw blurRad="292100" dist="139700" dir="2700000" algn="tl" rotWithShape="0">
                <a:srgbClr val="333333">
                  <a:alpha val="65000"/>
                </a:srgbClr>
              </a:outerShdw>
            </a:effectLst>
          </p:spPr>
        </p:pic>
        <p:sp>
          <p:nvSpPr>
            <p:cNvPr id="13" name="Hộp Văn bản 12">
              <a:extLst>
                <a:ext uri="{FF2B5EF4-FFF2-40B4-BE49-F238E27FC236}">
                  <a16:creationId xmlns:a16="http://schemas.microsoft.com/office/drawing/2014/main" id="{0E92C68E-8A87-4E1A-8050-E484D8095F21}"/>
                </a:ext>
              </a:extLst>
            </p:cNvPr>
            <p:cNvSpPr txBox="1"/>
            <p:nvPr/>
          </p:nvSpPr>
          <p:spPr>
            <a:xfrm>
              <a:off x="9764154" y="6242219"/>
              <a:ext cx="1337226" cy="369332"/>
            </a:xfrm>
            <a:prstGeom prst="rect">
              <a:avLst/>
            </a:prstGeom>
            <a:noFill/>
          </p:spPr>
          <p:txBody>
            <a:bodyPr wrap="none" rtlCol="0">
              <a:spAutoFit/>
            </a:bodyPr>
            <a:lstStyle/>
            <a:p>
              <a:pPr algn="ctr"/>
              <a:r>
                <a:rPr lang="vi-VN" dirty="0" err="1"/>
                <a:t>Bản</a:t>
              </a:r>
              <a:r>
                <a:rPr lang="vi-VN" dirty="0"/>
                <a:t> </a:t>
              </a:r>
              <a:r>
                <a:rPr lang="vi-VN" dirty="0" err="1"/>
                <a:t>Mobile</a:t>
              </a:r>
              <a:endParaRPr lang="en-US" dirty="0"/>
            </a:p>
          </p:txBody>
        </p:sp>
      </p:grpSp>
    </p:spTree>
    <p:extLst>
      <p:ext uri="{BB962C8B-B14F-4D97-AF65-F5344CB8AC3E}">
        <p14:creationId xmlns:p14="http://schemas.microsoft.com/office/powerpoint/2010/main" val="347024982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5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5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194088"/>
            <a:ext cx="11363111" cy="588220"/>
          </a:xfrm>
        </p:spPr>
        <p:txBody>
          <a:bodyPr>
            <a:noAutofit/>
          </a:bodyPr>
          <a:lstStyle/>
          <a:p>
            <a:r>
              <a:rPr lang="vi-VN" sz="3000" dirty="0">
                <a:latin typeface="+mn-lt"/>
              </a:rPr>
              <a:t>Giao </a:t>
            </a:r>
            <a:r>
              <a:rPr lang="vi-VN" sz="3000" dirty="0" err="1">
                <a:latin typeface="+mn-lt"/>
              </a:rPr>
              <a:t>diện</a:t>
            </a:r>
            <a:r>
              <a:rPr lang="vi-VN" sz="3000" dirty="0">
                <a:latin typeface="+mn-lt"/>
              </a:rPr>
              <a:t> trang đăng </a:t>
            </a:r>
            <a:r>
              <a:rPr lang="vi-VN" sz="3000" dirty="0" err="1">
                <a:latin typeface="+mn-lt"/>
              </a:rPr>
              <a:t>ký</a:t>
            </a:r>
            <a:endParaRPr lang="en-US" sz="3000" dirty="0">
              <a:latin typeface="+mn-lt"/>
            </a:endParaRPr>
          </a:p>
        </p:txBody>
      </p:sp>
      <p:grpSp>
        <p:nvGrpSpPr>
          <p:cNvPr id="7" name="Group 6">
            <a:extLst>
              <a:ext uri="{FF2B5EF4-FFF2-40B4-BE49-F238E27FC236}">
                <a16:creationId xmlns:a16="http://schemas.microsoft.com/office/drawing/2014/main" id="{CCABDE48-BFF5-43BF-84E5-AF809E4B3B52}"/>
              </a:ext>
            </a:extLst>
          </p:cNvPr>
          <p:cNvGrpSpPr/>
          <p:nvPr/>
        </p:nvGrpSpPr>
        <p:grpSpPr>
          <a:xfrm>
            <a:off x="742951" y="1096961"/>
            <a:ext cx="7886700" cy="5496125"/>
            <a:chOff x="742951" y="1096961"/>
            <a:chExt cx="7886700" cy="5496125"/>
          </a:xfrm>
        </p:grpSpPr>
        <p:pic>
          <p:nvPicPr>
            <p:cNvPr id="2" name="Hình ảnh 1">
              <a:extLst>
                <a:ext uri="{FF2B5EF4-FFF2-40B4-BE49-F238E27FC236}">
                  <a16:creationId xmlns:a16="http://schemas.microsoft.com/office/drawing/2014/main" id="{9BA8B0D5-F476-4DF3-97B5-DDED5C37E96A}"/>
                </a:ext>
              </a:extLst>
            </p:cNvPr>
            <p:cNvPicPr>
              <a:picLocks noChangeAspect="1"/>
            </p:cNvPicPr>
            <p:nvPr/>
          </p:nvPicPr>
          <p:blipFill rotWithShape="1">
            <a:blip r:embed="rId2"/>
            <a:srcRect l="8166" r="8786"/>
            <a:stretch/>
          </p:blipFill>
          <p:spPr>
            <a:xfrm>
              <a:off x="742951" y="1096961"/>
              <a:ext cx="7886700" cy="5029072"/>
            </a:xfrm>
            <a:prstGeom prst="rect">
              <a:avLst/>
            </a:prstGeom>
          </p:spPr>
        </p:pic>
        <p:sp>
          <p:nvSpPr>
            <p:cNvPr id="6" name="Hộp Văn bản 5">
              <a:extLst>
                <a:ext uri="{FF2B5EF4-FFF2-40B4-BE49-F238E27FC236}">
                  <a16:creationId xmlns:a16="http://schemas.microsoft.com/office/drawing/2014/main" id="{74D0AD7B-D2CF-4C6B-A682-036D8F10C330}"/>
                </a:ext>
              </a:extLst>
            </p:cNvPr>
            <p:cNvSpPr txBox="1"/>
            <p:nvPr/>
          </p:nvSpPr>
          <p:spPr>
            <a:xfrm>
              <a:off x="4173372" y="6223754"/>
              <a:ext cx="1025858" cy="369332"/>
            </a:xfrm>
            <a:prstGeom prst="rect">
              <a:avLst/>
            </a:prstGeom>
            <a:noFill/>
          </p:spPr>
          <p:txBody>
            <a:bodyPr wrap="none" rtlCol="0">
              <a:spAutoFit/>
            </a:bodyPr>
            <a:lstStyle/>
            <a:p>
              <a:pPr algn="ctr"/>
              <a:r>
                <a:rPr lang="vi-VN"/>
                <a:t>Desktop</a:t>
              </a:r>
              <a:endParaRPr lang="en-US" dirty="0"/>
            </a:p>
          </p:txBody>
        </p:sp>
      </p:grpSp>
      <p:grpSp>
        <p:nvGrpSpPr>
          <p:cNvPr id="5" name="Group 4">
            <a:extLst>
              <a:ext uri="{FF2B5EF4-FFF2-40B4-BE49-F238E27FC236}">
                <a16:creationId xmlns:a16="http://schemas.microsoft.com/office/drawing/2014/main" id="{B64D0598-9CDA-4885-9460-08E755BDBED5}"/>
              </a:ext>
            </a:extLst>
          </p:cNvPr>
          <p:cNvGrpSpPr/>
          <p:nvPr/>
        </p:nvGrpSpPr>
        <p:grpSpPr>
          <a:xfrm>
            <a:off x="9217116" y="1096961"/>
            <a:ext cx="2412025" cy="5496125"/>
            <a:chOff x="9217116" y="1096961"/>
            <a:chExt cx="2412025" cy="5496125"/>
          </a:xfrm>
        </p:grpSpPr>
        <p:pic>
          <p:nvPicPr>
            <p:cNvPr id="3" name="Hình ảnh 2">
              <a:extLst>
                <a:ext uri="{FF2B5EF4-FFF2-40B4-BE49-F238E27FC236}">
                  <a16:creationId xmlns:a16="http://schemas.microsoft.com/office/drawing/2014/main" id="{E9ABCC6B-DF9D-4BEA-97EF-E5965B1238B0}"/>
                </a:ext>
              </a:extLst>
            </p:cNvPr>
            <p:cNvPicPr>
              <a:picLocks noChangeAspect="1"/>
            </p:cNvPicPr>
            <p:nvPr/>
          </p:nvPicPr>
          <p:blipFill>
            <a:blip r:embed="rId3"/>
            <a:stretch>
              <a:fillRect/>
            </a:stretch>
          </p:blipFill>
          <p:spPr>
            <a:xfrm>
              <a:off x="9217116" y="1096961"/>
              <a:ext cx="2412025" cy="5029072"/>
            </a:xfrm>
            <a:prstGeom prst="rect">
              <a:avLst/>
            </a:prstGeom>
          </p:spPr>
        </p:pic>
        <p:sp>
          <p:nvSpPr>
            <p:cNvPr id="8" name="Hộp Văn bản 7">
              <a:extLst>
                <a:ext uri="{FF2B5EF4-FFF2-40B4-BE49-F238E27FC236}">
                  <a16:creationId xmlns:a16="http://schemas.microsoft.com/office/drawing/2014/main" id="{A9ABFFAC-8C7B-4327-B89A-C976F4A65174}"/>
                </a:ext>
              </a:extLst>
            </p:cNvPr>
            <p:cNvSpPr txBox="1"/>
            <p:nvPr/>
          </p:nvSpPr>
          <p:spPr>
            <a:xfrm>
              <a:off x="9975729" y="6223754"/>
              <a:ext cx="894797" cy="369332"/>
            </a:xfrm>
            <a:prstGeom prst="rect">
              <a:avLst/>
            </a:prstGeom>
            <a:noFill/>
          </p:spPr>
          <p:txBody>
            <a:bodyPr wrap="none" rtlCol="0">
              <a:spAutoFit/>
            </a:bodyPr>
            <a:lstStyle/>
            <a:p>
              <a:r>
                <a:rPr lang="vi-VN"/>
                <a:t>Mobile</a:t>
              </a:r>
              <a:endParaRPr lang="en-US" dirty="0"/>
            </a:p>
          </p:txBody>
        </p:sp>
      </p:grpSp>
    </p:spTree>
    <p:extLst>
      <p:ext uri="{BB962C8B-B14F-4D97-AF65-F5344CB8AC3E}">
        <p14:creationId xmlns:p14="http://schemas.microsoft.com/office/powerpoint/2010/main" val="27239046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94629"/>
            <a:ext cx="11363111" cy="588220"/>
          </a:xfrm>
        </p:spPr>
        <p:txBody>
          <a:bodyPr>
            <a:noAutofit/>
          </a:bodyPr>
          <a:lstStyle/>
          <a:p>
            <a:r>
              <a:rPr lang="vi-VN" sz="3000" dirty="0">
                <a:latin typeface="+mn-lt"/>
              </a:rPr>
              <a:t>Trang quên </a:t>
            </a:r>
            <a:r>
              <a:rPr lang="vi-VN" sz="3000" dirty="0" err="1">
                <a:latin typeface="+mn-lt"/>
              </a:rPr>
              <a:t>mật</a:t>
            </a:r>
            <a:r>
              <a:rPr lang="vi-VN" sz="3000" dirty="0">
                <a:latin typeface="+mn-lt"/>
              </a:rPr>
              <a:t> </a:t>
            </a:r>
            <a:r>
              <a:rPr lang="vi-VN" sz="3000" dirty="0" err="1">
                <a:latin typeface="+mn-lt"/>
              </a:rPr>
              <a:t>khẩu</a:t>
            </a:r>
            <a:r>
              <a:rPr lang="vi-VN" sz="3000" dirty="0">
                <a:latin typeface="+mn-lt"/>
              </a:rPr>
              <a:t> </a:t>
            </a:r>
            <a:endParaRPr lang="en-US" sz="3000" dirty="0">
              <a:latin typeface="+mn-lt"/>
            </a:endParaRPr>
          </a:p>
        </p:txBody>
      </p:sp>
      <p:grpSp>
        <p:nvGrpSpPr>
          <p:cNvPr id="2" name="Group 1">
            <a:extLst>
              <a:ext uri="{FF2B5EF4-FFF2-40B4-BE49-F238E27FC236}">
                <a16:creationId xmlns:a16="http://schemas.microsoft.com/office/drawing/2014/main" id="{90308D72-3CFE-42F5-88ED-F50F320EE707}"/>
              </a:ext>
            </a:extLst>
          </p:cNvPr>
          <p:cNvGrpSpPr/>
          <p:nvPr/>
        </p:nvGrpSpPr>
        <p:grpSpPr>
          <a:xfrm>
            <a:off x="781050" y="1297662"/>
            <a:ext cx="8523656" cy="5171599"/>
            <a:chOff x="781050" y="1297662"/>
            <a:chExt cx="8523656" cy="5171599"/>
          </a:xfrm>
        </p:grpSpPr>
        <p:pic>
          <p:nvPicPr>
            <p:cNvPr id="3" name="Hình ảnh 2">
              <a:extLst>
                <a:ext uri="{FF2B5EF4-FFF2-40B4-BE49-F238E27FC236}">
                  <a16:creationId xmlns:a16="http://schemas.microsoft.com/office/drawing/2014/main" id="{5222EBE1-7EB0-4871-B43E-850DA863632E}"/>
                </a:ext>
              </a:extLst>
            </p:cNvPr>
            <p:cNvPicPr>
              <a:picLocks/>
            </p:cNvPicPr>
            <p:nvPr/>
          </p:nvPicPr>
          <p:blipFill>
            <a:blip r:embed="rId2"/>
            <a:stretch>
              <a:fillRect/>
            </a:stretch>
          </p:blipFill>
          <p:spPr>
            <a:xfrm>
              <a:off x="781050" y="1297662"/>
              <a:ext cx="8523656" cy="4712700"/>
            </a:xfrm>
            <a:prstGeom prst="rect">
              <a:avLst/>
            </a:prstGeom>
            <a:ln>
              <a:noFill/>
            </a:ln>
            <a:effectLst>
              <a:outerShdw blurRad="292100" dist="139700" dir="2700000" algn="tl" rotWithShape="0">
                <a:srgbClr val="333333">
                  <a:alpha val="65000"/>
                </a:srgbClr>
              </a:outerShdw>
            </a:effectLst>
          </p:spPr>
        </p:pic>
        <p:sp>
          <p:nvSpPr>
            <p:cNvPr id="7" name="Hộp Văn bản 6">
              <a:extLst>
                <a:ext uri="{FF2B5EF4-FFF2-40B4-BE49-F238E27FC236}">
                  <a16:creationId xmlns:a16="http://schemas.microsoft.com/office/drawing/2014/main" id="{A9CB87A1-0D5D-438B-A8F1-601DE99EF70A}"/>
                </a:ext>
              </a:extLst>
            </p:cNvPr>
            <p:cNvSpPr txBox="1"/>
            <p:nvPr/>
          </p:nvSpPr>
          <p:spPr>
            <a:xfrm>
              <a:off x="4529949" y="6099929"/>
              <a:ext cx="1025858" cy="369332"/>
            </a:xfrm>
            <a:prstGeom prst="rect">
              <a:avLst/>
            </a:prstGeom>
            <a:noFill/>
          </p:spPr>
          <p:txBody>
            <a:bodyPr wrap="none" rtlCol="0">
              <a:spAutoFit/>
            </a:bodyPr>
            <a:lstStyle/>
            <a:p>
              <a:r>
                <a:rPr lang="vi-VN"/>
                <a:t>Desktop</a:t>
              </a:r>
              <a:endParaRPr lang="en-US" dirty="0"/>
            </a:p>
          </p:txBody>
        </p:sp>
      </p:grpSp>
      <p:grpSp>
        <p:nvGrpSpPr>
          <p:cNvPr id="5" name="Group 4">
            <a:extLst>
              <a:ext uri="{FF2B5EF4-FFF2-40B4-BE49-F238E27FC236}">
                <a16:creationId xmlns:a16="http://schemas.microsoft.com/office/drawing/2014/main" id="{86EF13E2-3B6B-4F19-AE6E-CBAFDF942E31}"/>
              </a:ext>
            </a:extLst>
          </p:cNvPr>
          <p:cNvGrpSpPr/>
          <p:nvPr/>
        </p:nvGrpSpPr>
        <p:grpSpPr>
          <a:xfrm>
            <a:off x="9639911" y="1297662"/>
            <a:ext cx="2273721" cy="5166003"/>
            <a:chOff x="9639911" y="1297662"/>
            <a:chExt cx="2273721" cy="5166003"/>
          </a:xfrm>
        </p:grpSpPr>
        <p:pic>
          <p:nvPicPr>
            <p:cNvPr id="6" name="Hình ảnh 5">
              <a:extLst>
                <a:ext uri="{FF2B5EF4-FFF2-40B4-BE49-F238E27FC236}">
                  <a16:creationId xmlns:a16="http://schemas.microsoft.com/office/drawing/2014/main" id="{98977AB4-B24B-412B-934B-DAB5C66AF1C1}"/>
                </a:ext>
              </a:extLst>
            </p:cNvPr>
            <p:cNvPicPr>
              <a:picLocks noChangeAspect="1"/>
            </p:cNvPicPr>
            <p:nvPr/>
          </p:nvPicPr>
          <p:blipFill>
            <a:blip r:embed="rId3"/>
            <a:stretch>
              <a:fillRect/>
            </a:stretch>
          </p:blipFill>
          <p:spPr>
            <a:xfrm>
              <a:off x="9639911" y="1297662"/>
              <a:ext cx="2273721" cy="4712700"/>
            </a:xfrm>
            <a:prstGeom prst="rect">
              <a:avLst/>
            </a:prstGeom>
            <a:ln>
              <a:noFill/>
            </a:ln>
            <a:effectLst>
              <a:outerShdw blurRad="292100" dist="139700" dir="2700000" algn="tl" rotWithShape="0">
                <a:srgbClr val="333333">
                  <a:alpha val="65000"/>
                </a:srgbClr>
              </a:outerShdw>
            </a:effectLst>
          </p:spPr>
        </p:pic>
        <p:sp>
          <p:nvSpPr>
            <p:cNvPr id="8" name="Hộp Văn bản 7">
              <a:extLst>
                <a:ext uri="{FF2B5EF4-FFF2-40B4-BE49-F238E27FC236}">
                  <a16:creationId xmlns:a16="http://schemas.microsoft.com/office/drawing/2014/main" id="{B3AC94E1-AF31-4BF4-ABA2-18E9D4093A02}"/>
                </a:ext>
              </a:extLst>
            </p:cNvPr>
            <p:cNvSpPr txBox="1"/>
            <p:nvPr/>
          </p:nvSpPr>
          <p:spPr>
            <a:xfrm>
              <a:off x="10329372" y="6094333"/>
              <a:ext cx="894797" cy="369332"/>
            </a:xfrm>
            <a:prstGeom prst="rect">
              <a:avLst/>
            </a:prstGeom>
            <a:noFill/>
          </p:spPr>
          <p:txBody>
            <a:bodyPr wrap="none" rtlCol="0">
              <a:spAutoFit/>
            </a:bodyPr>
            <a:lstStyle/>
            <a:p>
              <a:r>
                <a:rPr lang="vi-VN"/>
                <a:t>Mobile</a:t>
              </a:r>
              <a:endParaRPr lang="en-US" dirty="0"/>
            </a:p>
          </p:txBody>
        </p:sp>
      </p:grpSp>
    </p:spTree>
    <p:extLst>
      <p:ext uri="{BB962C8B-B14F-4D97-AF65-F5344CB8AC3E}">
        <p14:creationId xmlns:p14="http://schemas.microsoft.com/office/powerpoint/2010/main" val="7609957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3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3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114113"/>
            <a:ext cx="11363111" cy="588220"/>
          </a:xfrm>
        </p:spPr>
        <p:txBody>
          <a:bodyPr>
            <a:noAutofit/>
          </a:bodyPr>
          <a:lstStyle/>
          <a:p>
            <a:r>
              <a:rPr lang="vi-VN" sz="3000" dirty="0">
                <a:latin typeface="+mn-lt"/>
              </a:rPr>
              <a:t>Trang thay </a:t>
            </a:r>
            <a:r>
              <a:rPr lang="vi-VN" sz="3000" dirty="0" err="1">
                <a:latin typeface="+mn-lt"/>
              </a:rPr>
              <a:t>đổi</a:t>
            </a:r>
            <a:r>
              <a:rPr lang="vi-VN" sz="3000" dirty="0">
                <a:latin typeface="+mn-lt"/>
              </a:rPr>
              <a:t> thông tin</a:t>
            </a:r>
            <a:endParaRPr lang="en-US" sz="3000" dirty="0">
              <a:latin typeface="+mn-lt"/>
            </a:endParaRPr>
          </a:p>
        </p:txBody>
      </p:sp>
      <p:grpSp>
        <p:nvGrpSpPr>
          <p:cNvPr id="6" name="Group 5">
            <a:extLst>
              <a:ext uri="{FF2B5EF4-FFF2-40B4-BE49-F238E27FC236}">
                <a16:creationId xmlns:a16="http://schemas.microsoft.com/office/drawing/2014/main" id="{1AC3FB84-CCC5-4188-97EC-61877B97EFD1}"/>
              </a:ext>
            </a:extLst>
          </p:cNvPr>
          <p:cNvGrpSpPr/>
          <p:nvPr/>
        </p:nvGrpSpPr>
        <p:grpSpPr>
          <a:xfrm>
            <a:off x="951828" y="1115667"/>
            <a:ext cx="7534400" cy="5530862"/>
            <a:chOff x="951828" y="1115667"/>
            <a:chExt cx="7534400" cy="5530862"/>
          </a:xfrm>
        </p:grpSpPr>
        <p:sp>
          <p:nvSpPr>
            <p:cNvPr id="7" name="Hộp Văn bản 6">
              <a:extLst>
                <a:ext uri="{FF2B5EF4-FFF2-40B4-BE49-F238E27FC236}">
                  <a16:creationId xmlns:a16="http://schemas.microsoft.com/office/drawing/2014/main" id="{A9CB87A1-0D5D-438B-A8F1-601DE99EF70A}"/>
                </a:ext>
              </a:extLst>
            </p:cNvPr>
            <p:cNvSpPr txBox="1"/>
            <p:nvPr/>
          </p:nvSpPr>
          <p:spPr>
            <a:xfrm>
              <a:off x="4206099" y="6277197"/>
              <a:ext cx="1025858" cy="369332"/>
            </a:xfrm>
            <a:prstGeom prst="rect">
              <a:avLst/>
            </a:prstGeom>
            <a:noFill/>
          </p:spPr>
          <p:txBody>
            <a:bodyPr wrap="none" rtlCol="0">
              <a:spAutoFit/>
            </a:bodyPr>
            <a:lstStyle/>
            <a:p>
              <a:r>
                <a:rPr lang="vi-VN"/>
                <a:t>Desktop</a:t>
              </a:r>
              <a:endParaRPr lang="en-US" dirty="0"/>
            </a:p>
          </p:txBody>
        </p:sp>
        <p:pic>
          <p:nvPicPr>
            <p:cNvPr id="2" name="Hình ảnh 1">
              <a:extLst>
                <a:ext uri="{FF2B5EF4-FFF2-40B4-BE49-F238E27FC236}">
                  <a16:creationId xmlns:a16="http://schemas.microsoft.com/office/drawing/2014/main" id="{91A34F97-026C-4E06-AC1F-7FA4132B089F}"/>
                </a:ext>
              </a:extLst>
            </p:cNvPr>
            <p:cNvPicPr>
              <a:picLocks noChangeAspect="1"/>
            </p:cNvPicPr>
            <p:nvPr/>
          </p:nvPicPr>
          <p:blipFill rotWithShape="1">
            <a:blip r:embed="rId2"/>
            <a:srcRect l="29166" r="8935"/>
            <a:stretch/>
          </p:blipFill>
          <p:spPr>
            <a:xfrm>
              <a:off x="951828" y="1115667"/>
              <a:ext cx="7534400" cy="5040000"/>
            </a:xfrm>
            <a:prstGeom prst="rect">
              <a:avLst/>
            </a:prstGeom>
          </p:spPr>
        </p:pic>
      </p:grpSp>
      <p:grpSp>
        <p:nvGrpSpPr>
          <p:cNvPr id="3" name="Group 2">
            <a:extLst>
              <a:ext uri="{FF2B5EF4-FFF2-40B4-BE49-F238E27FC236}">
                <a16:creationId xmlns:a16="http://schemas.microsoft.com/office/drawing/2014/main" id="{0F221AA6-3CF8-48A5-9C9E-4E2C4741B829}"/>
              </a:ext>
            </a:extLst>
          </p:cNvPr>
          <p:cNvGrpSpPr/>
          <p:nvPr/>
        </p:nvGrpSpPr>
        <p:grpSpPr>
          <a:xfrm>
            <a:off x="9344025" y="1115667"/>
            <a:ext cx="2516345" cy="5548245"/>
            <a:chOff x="9344025" y="1115667"/>
            <a:chExt cx="2516345" cy="5548245"/>
          </a:xfrm>
        </p:grpSpPr>
        <p:sp>
          <p:nvSpPr>
            <p:cNvPr id="8" name="Hộp Văn bản 7">
              <a:extLst>
                <a:ext uri="{FF2B5EF4-FFF2-40B4-BE49-F238E27FC236}">
                  <a16:creationId xmlns:a16="http://schemas.microsoft.com/office/drawing/2014/main" id="{B3AC94E1-AF31-4BF4-ABA2-18E9D4093A02}"/>
                </a:ext>
              </a:extLst>
            </p:cNvPr>
            <p:cNvSpPr txBox="1"/>
            <p:nvPr/>
          </p:nvSpPr>
          <p:spPr>
            <a:xfrm>
              <a:off x="10154798" y="6294580"/>
              <a:ext cx="894797" cy="369332"/>
            </a:xfrm>
            <a:prstGeom prst="rect">
              <a:avLst/>
            </a:prstGeom>
            <a:noFill/>
          </p:spPr>
          <p:txBody>
            <a:bodyPr wrap="none" rtlCol="0">
              <a:spAutoFit/>
            </a:bodyPr>
            <a:lstStyle/>
            <a:p>
              <a:r>
                <a:rPr lang="vi-VN"/>
                <a:t>Mobile</a:t>
              </a:r>
              <a:endParaRPr lang="en-US" dirty="0"/>
            </a:p>
          </p:txBody>
        </p:sp>
        <p:pic>
          <p:nvPicPr>
            <p:cNvPr id="5" name="Hình ảnh 4">
              <a:extLst>
                <a:ext uri="{FF2B5EF4-FFF2-40B4-BE49-F238E27FC236}">
                  <a16:creationId xmlns:a16="http://schemas.microsoft.com/office/drawing/2014/main" id="{72B10641-7167-4019-AA32-449B2240FC90}"/>
                </a:ext>
              </a:extLst>
            </p:cNvPr>
            <p:cNvPicPr>
              <a:picLocks noChangeAspect="1"/>
            </p:cNvPicPr>
            <p:nvPr/>
          </p:nvPicPr>
          <p:blipFill rotWithShape="1">
            <a:blip r:embed="rId3"/>
            <a:srcRect t="11891"/>
            <a:stretch/>
          </p:blipFill>
          <p:spPr>
            <a:xfrm>
              <a:off x="9344025" y="1115667"/>
              <a:ext cx="2516345" cy="5040000"/>
            </a:xfrm>
            <a:prstGeom prst="rect">
              <a:avLst/>
            </a:prstGeom>
          </p:spPr>
        </p:pic>
      </p:grpSp>
    </p:spTree>
    <p:extLst>
      <p:ext uri="{BB962C8B-B14F-4D97-AF65-F5344CB8AC3E}">
        <p14:creationId xmlns:p14="http://schemas.microsoft.com/office/powerpoint/2010/main" val="27283751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71650"/>
            <a:ext cx="11363111" cy="588220"/>
          </a:xfrm>
        </p:spPr>
        <p:txBody>
          <a:bodyPr>
            <a:noAutofit/>
          </a:bodyPr>
          <a:lstStyle/>
          <a:p>
            <a:r>
              <a:rPr lang="vi-VN" sz="3000" dirty="0">
                <a:latin typeface="+mn-lt"/>
              </a:rPr>
              <a:t>Trang thay </a:t>
            </a:r>
            <a:r>
              <a:rPr lang="vi-VN" sz="3000" dirty="0" err="1">
                <a:latin typeface="+mn-lt"/>
              </a:rPr>
              <a:t>đổi</a:t>
            </a:r>
            <a:r>
              <a:rPr lang="vi-VN" sz="3000" dirty="0">
                <a:latin typeface="+mn-lt"/>
              </a:rPr>
              <a:t> </a:t>
            </a:r>
            <a:r>
              <a:rPr lang="vi-VN" sz="3000" dirty="0" err="1">
                <a:latin typeface="+mn-lt"/>
              </a:rPr>
              <a:t>mật</a:t>
            </a:r>
            <a:r>
              <a:rPr lang="vi-VN" sz="3000" dirty="0">
                <a:latin typeface="+mn-lt"/>
              </a:rPr>
              <a:t> </a:t>
            </a:r>
            <a:r>
              <a:rPr lang="vi-VN" sz="3000" dirty="0" err="1">
                <a:latin typeface="+mn-lt"/>
              </a:rPr>
              <a:t>khẩu</a:t>
            </a:r>
            <a:endParaRPr lang="en-US" sz="3000" dirty="0">
              <a:latin typeface="+mn-lt"/>
            </a:endParaRPr>
          </a:p>
        </p:txBody>
      </p:sp>
      <p:grpSp>
        <p:nvGrpSpPr>
          <p:cNvPr id="3" name="Group 2">
            <a:extLst>
              <a:ext uri="{FF2B5EF4-FFF2-40B4-BE49-F238E27FC236}">
                <a16:creationId xmlns:a16="http://schemas.microsoft.com/office/drawing/2014/main" id="{BF5DA312-09FA-47D8-8585-1435279FACF7}"/>
              </a:ext>
            </a:extLst>
          </p:cNvPr>
          <p:cNvGrpSpPr/>
          <p:nvPr/>
        </p:nvGrpSpPr>
        <p:grpSpPr>
          <a:xfrm>
            <a:off x="816432" y="1094966"/>
            <a:ext cx="8165643" cy="5391678"/>
            <a:chOff x="816432" y="1094966"/>
            <a:chExt cx="8165643" cy="5391678"/>
          </a:xfrm>
        </p:grpSpPr>
        <p:sp>
          <p:nvSpPr>
            <p:cNvPr id="7" name="Hộp Văn bản 6">
              <a:extLst>
                <a:ext uri="{FF2B5EF4-FFF2-40B4-BE49-F238E27FC236}">
                  <a16:creationId xmlns:a16="http://schemas.microsoft.com/office/drawing/2014/main" id="{A9CB87A1-0D5D-438B-A8F1-601DE99EF70A}"/>
                </a:ext>
              </a:extLst>
            </p:cNvPr>
            <p:cNvSpPr txBox="1"/>
            <p:nvPr/>
          </p:nvSpPr>
          <p:spPr>
            <a:xfrm>
              <a:off x="4386324" y="6117312"/>
              <a:ext cx="1025858" cy="369332"/>
            </a:xfrm>
            <a:prstGeom prst="rect">
              <a:avLst/>
            </a:prstGeom>
            <a:noFill/>
          </p:spPr>
          <p:txBody>
            <a:bodyPr wrap="none" rtlCol="0">
              <a:spAutoFit/>
            </a:bodyPr>
            <a:lstStyle/>
            <a:p>
              <a:r>
                <a:rPr lang="vi-VN"/>
                <a:t>Desktop</a:t>
              </a:r>
              <a:endParaRPr lang="en-US" dirty="0"/>
            </a:p>
          </p:txBody>
        </p:sp>
        <p:pic>
          <p:nvPicPr>
            <p:cNvPr id="2" name="Hình ảnh 1">
              <a:extLst>
                <a:ext uri="{FF2B5EF4-FFF2-40B4-BE49-F238E27FC236}">
                  <a16:creationId xmlns:a16="http://schemas.microsoft.com/office/drawing/2014/main" id="{F6B12488-4055-4E9F-8AB2-B855A4D141E4}"/>
                </a:ext>
              </a:extLst>
            </p:cNvPr>
            <p:cNvPicPr>
              <a:picLocks noChangeAspect="1"/>
            </p:cNvPicPr>
            <p:nvPr/>
          </p:nvPicPr>
          <p:blipFill rotWithShape="1">
            <a:blip r:embed="rId2"/>
            <a:srcRect r="28598"/>
            <a:stretch/>
          </p:blipFill>
          <p:spPr>
            <a:xfrm>
              <a:off x="816432" y="1094966"/>
              <a:ext cx="8165643" cy="4932692"/>
            </a:xfrm>
            <a:prstGeom prst="rect">
              <a:avLst/>
            </a:prstGeom>
            <a:ln>
              <a:noFill/>
            </a:ln>
            <a:effectLst>
              <a:outerShdw blurRad="292100" dist="139700" dir="2700000" algn="tl" rotWithShape="0">
                <a:srgbClr val="333333">
                  <a:alpha val="65000"/>
                </a:srgbClr>
              </a:outerShdw>
            </a:effectLst>
          </p:spPr>
        </p:pic>
      </p:grpSp>
      <p:grpSp>
        <p:nvGrpSpPr>
          <p:cNvPr id="6" name="Group 5">
            <a:extLst>
              <a:ext uri="{FF2B5EF4-FFF2-40B4-BE49-F238E27FC236}">
                <a16:creationId xmlns:a16="http://schemas.microsoft.com/office/drawing/2014/main" id="{356B88F0-472E-4FE0-844B-F3928447C341}"/>
              </a:ext>
            </a:extLst>
          </p:cNvPr>
          <p:cNvGrpSpPr/>
          <p:nvPr/>
        </p:nvGrpSpPr>
        <p:grpSpPr>
          <a:xfrm>
            <a:off x="9608678" y="1094966"/>
            <a:ext cx="2332271" cy="5397274"/>
            <a:chOff x="9608678" y="1094966"/>
            <a:chExt cx="2332271" cy="5397274"/>
          </a:xfrm>
        </p:grpSpPr>
        <p:sp>
          <p:nvSpPr>
            <p:cNvPr id="8" name="Hộp Văn bản 7">
              <a:extLst>
                <a:ext uri="{FF2B5EF4-FFF2-40B4-BE49-F238E27FC236}">
                  <a16:creationId xmlns:a16="http://schemas.microsoft.com/office/drawing/2014/main" id="{B3AC94E1-AF31-4BF4-ABA2-18E9D4093A02}"/>
                </a:ext>
              </a:extLst>
            </p:cNvPr>
            <p:cNvSpPr txBox="1"/>
            <p:nvPr/>
          </p:nvSpPr>
          <p:spPr>
            <a:xfrm>
              <a:off x="10327414" y="6122908"/>
              <a:ext cx="894797" cy="369332"/>
            </a:xfrm>
            <a:prstGeom prst="rect">
              <a:avLst/>
            </a:prstGeom>
            <a:noFill/>
          </p:spPr>
          <p:txBody>
            <a:bodyPr wrap="none" rtlCol="0">
              <a:spAutoFit/>
            </a:bodyPr>
            <a:lstStyle/>
            <a:p>
              <a:pPr algn="ctr"/>
              <a:r>
                <a:rPr lang="vi-VN"/>
                <a:t>Mobile</a:t>
              </a:r>
              <a:endParaRPr lang="en-US" dirty="0"/>
            </a:p>
          </p:txBody>
        </p:sp>
        <p:pic>
          <p:nvPicPr>
            <p:cNvPr id="5" name="Hình ảnh 4">
              <a:extLst>
                <a:ext uri="{FF2B5EF4-FFF2-40B4-BE49-F238E27FC236}">
                  <a16:creationId xmlns:a16="http://schemas.microsoft.com/office/drawing/2014/main" id="{2A716C14-2FC3-4BC8-A6A9-CF58567F1075}"/>
                </a:ext>
              </a:extLst>
            </p:cNvPr>
            <p:cNvPicPr>
              <a:picLocks noChangeAspect="1"/>
            </p:cNvPicPr>
            <p:nvPr/>
          </p:nvPicPr>
          <p:blipFill>
            <a:blip r:embed="rId3"/>
            <a:stretch>
              <a:fillRect/>
            </a:stretch>
          </p:blipFill>
          <p:spPr>
            <a:xfrm>
              <a:off x="9608678" y="1094966"/>
              <a:ext cx="2332271" cy="493269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440842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71650"/>
            <a:ext cx="11363111" cy="588220"/>
          </a:xfrm>
        </p:spPr>
        <p:txBody>
          <a:bodyPr>
            <a:noAutofit/>
          </a:bodyPr>
          <a:lstStyle/>
          <a:p>
            <a:r>
              <a:rPr lang="vi-VN" sz="3000" dirty="0">
                <a:latin typeface="+mn-lt"/>
              </a:rPr>
              <a:t>Trang thay </a:t>
            </a:r>
            <a:r>
              <a:rPr lang="vi-VN" sz="3000" dirty="0" err="1">
                <a:latin typeface="+mn-lt"/>
              </a:rPr>
              <a:t>đổi</a:t>
            </a:r>
            <a:r>
              <a:rPr lang="vi-VN" sz="3000" dirty="0">
                <a:latin typeface="+mn-lt"/>
              </a:rPr>
              <a:t> </a:t>
            </a:r>
            <a:r>
              <a:rPr lang="vi-VN" sz="3000" dirty="0" err="1">
                <a:latin typeface="+mn-lt"/>
              </a:rPr>
              <a:t>mật</a:t>
            </a:r>
            <a:r>
              <a:rPr lang="vi-VN" sz="3000" dirty="0">
                <a:latin typeface="+mn-lt"/>
              </a:rPr>
              <a:t> </a:t>
            </a:r>
            <a:r>
              <a:rPr lang="vi-VN" sz="3000" dirty="0" err="1">
                <a:latin typeface="+mn-lt"/>
              </a:rPr>
              <a:t>khẩu</a:t>
            </a:r>
            <a:endParaRPr lang="en-US" sz="3000" dirty="0">
              <a:latin typeface="+mn-lt"/>
            </a:endParaRPr>
          </a:p>
        </p:txBody>
      </p:sp>
      <p:grpSp>
        <p:nvGrpSpPr>
          <p:cNvPr id="3" name="Group 2">
            <a:extLst>
              <a:ext uri="{FF2B5EF4-FFF2-40B4-BE49-F238E27FC236}">
                <a16:creationId xmlns:a16="http://schemas.microsoft.com/office/drawing/2014/main" id="{48AA791E-9E61-4AF7-B414-7F3827A977CE}"/>
              </a:ext>
            </a:extLst>
          </p:cNvPr>
          <p:cNvGrpSpPr/>
          <p:nvPr/>
        </p:nvGrpSpPr>
        <p:grpSpPr>
          <a:xfrm>
            <a:off x="816432" y="1094966"/>
            <a:ext cx="8165643" cy="5391678"/>
            <a:chOff x="816432" y="1094966"/>
            <a:chExt cx="8165643" cy="5391678"/>
          </a:xfrm>
        </p:grpSpPr>
        <p:sp>
          <p:nvSpPr>
            <p:cNvPr id="7" name="Hộp Văn bản 6">
              <a:extLst>
                <a:ext uri="{FF2B5EF4-FFF2-40B4-BE49-F238E27FC236}">
                  <a16:creationId xmlns:a16="http://schemas.microsoft.com/office/drawing/2014/main" id="{A9CB87A1-0D5D-438B-A8F1-601DE99EF70A}"/>
                </a:ext>
              </a:extLst>
            </p:cNvPr>
            <p:cNvSpPr txBox="1"/>
            <p:nvPr/>
          </p:nvSpPr>
          <p:spPr>
            <a:xfrm>
              <a:off x="4386324" y="6117312"/>
              <a:ext cx="1025858" cy="369332"/>
            </a:xfrm>
            <a:prstGeom prst="rect">
              <a:avLst/>
            </a:prstGeom>
            <a:noFill/>
          </p:spPr>
          <p:txBody>
            <a:bodyPr wrap="none" rtlCol="0">
              <a:spAutoFit/>
            </a:bodyPr>
            <a:lstStyle/>
            <a:p>
              <a:pPr algn="ctr"/>
              <a:r>
                <a:rPr lang="vi-VN"/>
                <a:t>Desktop</a:t>
              </a:r>
              <a:endParaRPr lang="en-US" dirty="0"/>
            </a:p>
          </p:txBody>
        </p:sp>
        <p:pic>
          <p:nvPicPr>
            <p:cNvPr id="2" name="Hình ảnh 1">
              <a:extLst>
                <a:ext uri="{FF2B5EF4-FFF2-40B4-BE49-F238E27FC236}">
                  <a16:creationId xmlns:a16="http://schemas.microsoft.com/office/drawing/2014/main" id="{F6B12488-4055-4E9F-8AB2-B855A4D141E4}"/>
                </a:ext>
              </a:extLst>
            </p:cNvPr>
            <p:cNvPicPr>
              <a:picLocks noChangeAspect="1"/>
            </p:cNvPicPr>
            <p:nvPr/>
          </p:nvPicPr>
          <p:blipFill rotWithShape="1">
            <a:blip r:embed="rId2"/>
            <a:srcRect r="28598"/>
            <a:stretch/>
          </p:blipFill>
          <p:spPr>
            <a:xfrm>
              <a:off x="816432" y="1094966"/>
              <a:ext cx="8165643" cy="4932692"/>
            </a:xfrm>
            <a:prstGeom prst="rect">
              <a:avLst/>
            </a:prstGeom>
            <a:ln>
              <a:noFill/>
            </a:ln>
            <a:effectLst>
              <a:outerShdw blurRad="292100" dist="139700" dir="2700000" algn="tl" rotWithShape="0">
                <a:srgbClr val="333333">
                  <a:alpha val="65000"/>
                </a:srgbClr>
              </a:outerShdw>
            </a:effectLst>
          </p:spPr>
        </p:pic>
      </p:grpSp>
      <p:grpSp>
        <p:nvGrpSpPr>
          <p:cNvPr id="6" name="Group 5">
            <a:extLst>
              <a:ext uri="{FF2B5EF4-FFF2-40B4-BE49-F238E27FC236}">
                <a16:creationId xmlns:a16="http://schemas.microsoft.com/office/drawing/2014/main" id="{2DB340BE-CA19-4938-B3E7-8333EB83BB71}"/>
              </a:ext>
            </a:extLst>
          </p:cNvPr>
          <p:cNvGrpSpPr/>
          <p:nvPr/>
        </p:nvGrpSpPr>
        <p:grpSpPr>
          <a:xfrm>
            <a:off x="9608678" y="1094966"/>
            <a:ext cx="2332271" cy="5397274"/>
            <a:chOff x="9608678" y="1094966"/>
            <a:chExt cx="2332271" cy="5397274"/>
          </a:xfrm>
        </p:grpSpPr>
        <p:sp>
          <p:nvSpPr>
            <p:cNvPr id="8" name="Hộp Văn bản 7">
              <a:extLst>
                <a:ext uri="{FF2B5EF4-FFF2-40B4-BE49-F238E27FC236}">
                  <a16:creationId xmlns:a16="http://schemas.microsoft.com/office/drawing/2014/main" id="{B3AC94E1-AF31-4BF4-ABA2-18E9D4093A02}"/>
                </a:ext>
              </a:extLst>
            </p:cNvPr>
            <p:cNvSpPr txBox="1"/>
            <p:nvPr/>
          </p:nvSpPr>
          <p:spPr>
            <a:xfrm>
              <a:off x="10327414" y="6122908"/>
              <a:ext cx="894797" cy="369332"/>
            </a:xfrm>
            <a:prstGeom prst="rect">
              <a:avLst/>
            </a:prstGeom>
            <a:noFill/>
          </p:spPr>
          <p:txBody>
            <a:bodyPr wrap="none" rtlCol="0">
              <a:spAutoFit/>
            </a:bodyPr>
            <a:lstStyle/>
            <a:p>
              <a:r>
                <a:rPr lang="en-US"/>
                <a:t>Mobile</a:t>
              </a:r>
              <a:endParaRPr lang="en-US" dirty="0"/>
            </a:p>
          </p:txBody>
        </p:sp>
        <p:pic>
          <p:nvPicPr>
            <p:cNvPr id="5" name="Hình ảnh 4">
              <a:extLst>
                <a:ext uri="{FF2B5EF4-FFF2-40B4-BE49-F238E27FC236}">
                  <a16:creationId xmlns:a16="http://schemas.microsoft.com/office/drawing/2014/main" id="{2A716C14-2FC3-4BC8-A6A9-CF58567F1075}"/>
                </a:ext>
              </a:extLst>
            </p:cNvPr>
            <p:cNvPicPr>
              <a:picLocks noChangeAspect="1"/>
            </p:cNvPicPr>
            <p:nvPr/>
          </p:nvPicPr>
          <p:blipFill>
            <a:blip r:embed="rId3"/>
            <a:stretch>
              <a:fillRect/>
            </a:stretch>
          </p:blipFill>
          <p:spPr>
            <a:xfrm>
              <a:off x="9608678" y="1094966"/>
              <a:ext cx="2332271" cy="4932692"/>
            </a:xfrm>
            <a:prstGeom prst="rect">
              <a:avLst/>
            </a:prstGeom>
            <a:ln>
              <a:noFill/>
            </a:ln>
            <a:effectLst>
              <a:outerShdw blurRad="292100" dist="139700" dir="2700000" algn="tl" rotWithShape="0">
                <a:srgbClr val="333333">
                  <a:alpha val="65000"/>
                </a:srgbClr>
              </a:outerShdw>
            </a:effectLst>
          </p:spPr>
        </p:pic>
      </p:grpSp>
    </p:spTree>
    <p:extLst>
      <p:ext uri="{BB962C8B-B14F-4D97-AF65-F5344CB8AC3E}">
        <p14:creationId xmlns:p14="http://schemas.microsoft.com/office/powerpoint/2010/main" val="359649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hỗ dành sẵn cho Văn bản 3">
            <a:extLst>
              <a:ext uri="{FF2B5EF4-FFF2-40B4-BE49-F238E27FC236}">
                <a16:creationId xmlns:a16="http://schemas.microsoft.com/office/drawing/2014/main" id="{363E927D-37B7-49E3-BDDA-1A8E68BA877E}"/>
              </a:ext>
            </a:extLst>
          </p:cNvPr>
          <p:cNvSpPr>
            <a:spLocks noGrp="1"/>
          </p:cNvSpPr>
          <p:nvPr>
            <p:ph type="body" sz="quarter" idx="10"/>
          </p:nvPr>
        </p:nvSpPr>
        <p:spPr>
          <a:xfrm>
            <a:off x="654508" y="120515"/>
            <a:ext cx="11363111" cy="588220"/>
          </a:xfrm>
        </p:spPr>
        <p:txBody>
          <a:bodyPr>
            <a:noAutofit/>
          </a:bodyPr>
          <a:lstStyle/>
          <a:p>
            <a:r>
              <a:rPr lang="vi-VN" sz="3000" dirty="0">
                <a:latin typeface="+mn-lt"/>
              </a:rPr>
              <a:t>Trang </a:t>
            </a:r>
            <a:r>
              <a:rPr lang="vi-VN" sz="3000" dirty="0" err="1">
                <a:latin typeface="+mn-lt"/>
              </a:rPr>
              <a:t>trạng</a:t>
            </a:r>
            <a:r>
              <a:rPr lang="vi-VN" sz="3000" dirty="0">
                <a:latin typeface="+mn-lt"/>
              </a:rPr>
              <a:t> </a:t>
            </a:r>
            <a:r>
              <a:rPr lang="vi-VN" sz="3000" dirty="0" err="1">
                <a:latin typeface="+mn-lt"/>
              </a:rPr>
              <a:t>thái</a:t>
            </a:r>
            <a:r>
              <a:rPr lang="vi-VN" sz="3000" dirty="0">
                <a:latin typeface="+mn-lt"/>
              </a:rPr>
              <a:t> tin</a:t>
            </a:r>
            <a:endParaRPr lang="en-US" sz="3000" dirty="0">
              <a:latin typeface="+mn-lt"/>
            </a:endParaRPr>
          </a:p>
        </p:txBody>
      </p:sp>
      <p:pic>
        <p:nvPicPr>
          <p:cNvPr id="6" name="Hình ảnh 5">
            <a:extLst>
              <a:ext uri="{FF2B5EF4-FFF2-40B4-BE49-F238E27FC236}">
                <a16:creationId xmlns:a16="http://schemas.microsoft.com/office/drawing/2014/main" id="{92D6A1F0-C272-4030-8B91-A62245CD7C50}"/>
              </a:ext>
            </a:extLst>
          </p:cNvPr>
          <p:cNvPicPr>
            <a:picLocks noChangeAspect="1"/>
          </p:cNvPicPr>
          <p:nvPr/>
        </p:nvPicPr>
        <p:blipFill rotWithShape="1">
          <a:blip r:embed="rId2"/>
          <a:srcRect l="9130" r="8701"/>
          <a:stretch/>
        </p:blipFill>
        <p:spPr>
          <a:xfrm>
            <a:off x="903124" y="1209673"/>
            <a:ext cx="10509525" cy="5105401"/>
          </a:xfrm>
          <a:prstGeom prst="rect">
            <a:avLst/>
          </a:prstGeom>
        </p:spPr>
      </p:pic>
    </p:spTree>
    <p:extLst>
      <p:ext uri="{BB962C8B-B14F-4D97-AF65-F5344CB8AC3E}">
        <p14:creationId xmlns:p14="http://schemas.microsoft.com/office/powerpoint/2010/main" val="319304587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7">
            <a:extLst>
              <a:ext uri="{FF2B5EF4-FFF2-40B4-BE49-F238E27FC236}">
                <a16:creationId xmlns:a16="http://schemas.microsoft.com/office/drawing/2014/main" id="{135BC1D0-0A66-4F2E-8388-BC331F2C4475}"/>
              </a:ext>
            </a:extLst>
          </p:cNvPr>
          <p:cNvSpPr>
            <a:spLocks noGrp="1"/>
          </p:cNvSpPr>
          <p:nvPr>
            <p:ph type="title"/>
          </p:nvPr>
        </p:nvSpPr>
        <p:spPr>
          <a:xfrm>
            <a:off x="728978" y="2713172"/>
            <a:ext cx="10734044" cy="1431656"/>
          </a:xfrm>
        </p:spPr>
        <p:txBody>
          <a:bodyPr anchor="ctr"/>
          <a:lstStyle/>
          <a:p>
            <a:pPr algn="ctr"/>
            <a:r>
              <a:rPr lang="vi-VN" sz="4800"/>
              <a:t>G</a:t>
            </a:r>
            <a:r>
              <a:rPr lang="vi-VN" sz="4800" b="1"/>
              <a:t>iao </a:t>
            </a:r>
            <a:r>
              <a:rPr lang="vi-VN" sz="4800" b="1" dirty="0" err="1"/>
              <a:t>diện</a:t>
            </a:r>
            <a:r>
              <a:rPr lang="vi-VN" sz="4800" b="1" dirty="0"/>
              <a:t> &amp; </a:t>
            </a:r>
            <a:r>
              <a:rPr lang="vi-VN" sz="4800" b="1" dirty="0" err="1"/>
              <a:t>Chức</a:t>
            </a:r>
            <a:r>
              <a:rPr lang="vi-VN" sz="4800" b="1" dirty="0"/>
              <a:t> </a:t>
            </a:r>
            <a:r>
              <a:rPr lang="vi-VN" sz="4800" b="1"/>
              <a:t>năng </a:t>
            </a:r>
            <a:r>
              <a:rPr lang="en-US" sz="4800" b="1"/>
              <a:t>Admin</a:t>
            </a:r>
            <a:endParaRPr lang="en-ID" sz="4800" b="1" dirty="0"/>
          </a:p>
        </p:txBody>
      </p:sp>
    </p:spTree>
    <p:extLst>
      <p:ext uri="{BB962C8B-B14F-4D97-AF65-F5344CB8AC3E}">
        <p14:creationId xmlns:p14="http://schemas.microsoft.com/office/powerpoint/2010/main" val="168144306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649394" y="118866"/>
            <a:ext cx="11363111" cy="588220"/>
          </a:xfrm>
          <a:prstGeom prst="rect">
            <a:avLst/>
          </a:prstGeom>
        </p:spPr>
        <p:txBody>
          <a:bodyPr vert="horz" lIns="0" tIns="0" rIns="0" bIns="0" rtlCol="0" anchor="ctr">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vi-VN" sz="3000" dirty="0">
                <a:latin typeface="+mn-lt"/>
              </a:rPr>
              <a:t>Giao </a:t>
            </a:r>
            <a:r>
              <a:rPr lang="vi-VN" sz="3000" err="1">
                <a:latin typeface="+mn-lt"/>
              </a:rPr>
              <a:t>diện</a:t>
            </a:r>
            <a:r>
              <a:rPr lang="vi-VN" sz="3000">
                <a:latin typeface="+mn-lt"/>
              </a:rPr>
              <a:t> </a:t>
            </a:r>
            <a:r>
              <a:rPr lang="en-US" sz="3000">
                <a:latin typeface="+mn-lt"/>
              </a:rPr>
              <a:t>các trang khi Admin/User đăng nhập</a:t>
            </a:r>
            <a:endParaRPr lang="en-US" sz="3000" dirty="0">
              <a:latin typeface="+mn-lt"/>
            </a:endParaRPr>
          </a:p>
        </p:txBody>
      </p:sp>
      <p:grpSp>
        <p:nvGrpSpPr>
          <p:cNvPr id="5" name="Group 4">
            <a:extLst>
              <a:ext uri="{FF2B5EF4-FFF2-40B4-BE49-F238E27FC236}">
                <a16:creationId xmlns:a16="http://schemas.microsoft.com/office/drawing/2014/main" id="{983B1826-B7C4-4DD1-9AE8-368E568F0EAD}"/>
              </a:ext>
            </a:extLst>
          </p:cNvPr>
          <p:cNvGrpSpPr/>
          <p:nvPr/>
        </p:nvGrpSpPr>
        <p:grpSpPr>
          <a:xfrm>
            <a:off x="898987" y="1622473"/>
            <a:ext cx="6563995" cy="4513577"/>
            <a:chOff x="898987" y="1622473"/>
            <a:chExt cx="6563995" cy="4513577"/>
          </a:xfrm>
        </p:grpSpPr>
        <p:pic>
          <p:nvPicPr>
            <p:cNvPr id="15" name="Picture 14">
              <a:extLst>
                <a:ext uri="{FF2B5EF4-FFF2-40B4-BE49-F238E27FC236}">
                  <a16:creationId xmlns:a16="http://schemas.microsoft.com/office/drawing/2014/main" id="{606C03DA-F57D-4E7E-A9F4-4CAC9413F0A9}"/>
                </a:ext>
              </a:extLst>
            </p:cNvPr>
            <p:cNvPicPr/>
            <p:nvPr/>
          </p:nvPicPr>
          <p:blipFill>
            <a:blip r:embed="rId2"/>
            <a:stretch>
              <a:fillRect/>
            </a:stretch>
          </p:blipFill>
          <p:spPr>
            <a:xfrm>
              <a:off x="898987" y="1622473"/>
              <a:ext cx="6563995" cy="3196590"/>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Hộp Văn bản 8">
              <a:extLst>
                <a:ext uri="{FF2B5EF4-FFF2-40B4-BE49-F238E27FC236}">
                  <a16:creationId xmlns:a16="http://schemas.microsoft.com/office/drawing/2014/main" id="{E0374DB9-8341-45C8-93AA-D304EB5172FC}"/>
                </a:ext>
              </a:extLst>
            </p:cNvPr>
            <p:cNvSpPr txBox="1"/>
            <p:nvPr/>
          </p:nvSpPr>
          <p:spPr>
            <a:xfrm>
              <a:off x="3520274" y="5766718"/>
              <a:ext cx="1025858" cy="369332"/>
            </a:xfrm>
            <a:prstGeom prst="rect">
              <a:avLst/>
            </a:prstGeom>
            <a:noFill/>
          </p:spPr>
          <p:txBody>
            <a:bodyPr wrap="none" rtlCol="0">
              <a:spAutoFit/>
            </a:bodyPr>
            <a:lstStyle/>
            <a:p>
              <a:pPr algn="ctr"/>
              <a:r>
                <a:rPr lang="en-US"/>
                <a:t>Desktop</a:t>
              </a:r>
              <a:endParaRPr lang="en-US" dirty="0"/>
            </a:p>
          </p:txBody>
        </p:sp>
      </p:grpSp>
      <p:grpSp>
        <p:nvGrpSpPr>
          <p:cNvPr id="18" name="Group 17">
            <a:extLst>
              <a:ext uri="{FF2B5EF4-FFF2-40B4-BE49-F238E27FC236}">
                <a16:creationId xmlns:a16="http://schemas.microsoft.com/office/drawing/2014/main" id="{4ABA675A-4059-44EB-BF3C-C219E7446B26}"/>
              </a:ext>
            </a:extLst>
          </p:cNvPr>
          <p:cNvGrpSpPr/>
          <p:nvPr/>
        </p:nvGrpSpPr>
        <p:grpSpPr>
          <a:xfrm>
            <a:off x="8322816" y="896271"/>
            <a:ext cx="2296910" cy="5239779"/>
            <a:chOff x="8322816" y="896271"/>
            <a:chExt cx="2296910" cy="5239779"/>
          </a:xfrm>
        </p:grpSpPr>
        <p:pic>
          <p:nvPicPr>
            <p:cNvPr id="4" name="Picture 3">
              <a:extLst>
                <a:ext uri="{FF2B5EF4-FFF2-40B4-BE49-F238E27FC236}">
                  <a16:creationId xmlns:a16="http://schemas.microsoft.com/office/drawing/2014/main" id="{D7872FE3-3E4D-4646-977A-B6E6DD3359B8}"/>
                </a:ext>
              </a:extLst>
            </p:cNvPr>
            <p:cNvPicPr>
              <a:picLocks noChangeAspect="1"/>
            </p:cNvPicPr>
            <p:nvPr/>
          </p:nvPicPr>
          <p:blipFill rotWithShape="1">
            <a:blip r:embed="rId3"/>
            <a:srcRect t="12540"/>
            <a:stretch/>
          </p:blipFill>
          <p:spPr>
            <a:xfrm>
              <a:off x="8322816" y="896271"/>
              <a:ext cx="2296910" cy="4648995"/>
            </a:xfrm>
            <a:prstGeom prst="rect">
              <a:avLst/>
            </a:prstGeom>
          </p:spPr>
        </p:pic>
        <p:sp>
          <p:nvSpPr>
            <p:cNvPr id="17" name="Hộp Văn bản 8">
              <a:extLst>
                <a:ext uri="{FF2B5EF4-FFF2-40B4-BE49-F238E27FC236}">
                  <a16:creationId xmlns:a16="http://schemas.microsoft.com/office/drawing/2014/main" id="{B859D2F5-F664-4E9D-A7ED-842558FE490B}"/>
                </a:ext>
              </a:extLst>
            </p:cNvPr>
            <p:cNvSpPr txBox="1"/>
            <p:nvPr/>
          </p:nvSpPr>
          <p:spPr>
            <a:xfrm>
              <a:off x="9023873" y="5766718"/>
              <a:ext cx="894797" cy="369332"/>
            </a:xfrm>
            <a:prstGeom prst="rect">
              <a:avLst/>
            </a:prstGeom>
            <a:noFill/>
          </p:spPr>
          <p:txBody>
            <a:bodyPr wrap="none" rtlCol="0">
              <a:spAutoFit/>
            </a:bodyPr>
            <a:lstStyle/>
            <a:p>
              <a:pPr algn="ctr"/>
              <a:r>
                <a:rPr lang="en-US"/>
                <a:t>Mobile</a:t>
              </a:r>
              <a:endParaRPr lang="en-US" dirty="0"/>
            </a:p>
          </p:txBody>
        </p:sp>
      </p:grpSp>
    </p:spTree>
    <p:extLst>
      <p:ext uri="{BB962C8B-B14F-4D97-AF65-F5344CB8AC3E}">
        <p14:creationId xmlns:p14="http://schemas.microsoft.com/office/powerpoint/2010/main" val="198786555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140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vi-VN" sz="3000">
                <a:latin typeface="+mn-lt"/>
              </a:rPr>
              <a:t>Bảng thống kê dashboard</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077361" y="1279089"/>
            <a:ext cx="10037277" cy="475225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4037370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softEdge rad="0"/>
          </a:effectLst>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Placeholder 17">
            <a:extLst>
              <a:ext uri="{FF2B5EF4-FFF2-40B4-BE49-F238E27FC236}">
                <a16:creationId xmlns:a16="http://schemas.microsoft.com/office/drawing/2014/main" id="{A70BE009-3843-4783-93FC-EE2AB75EC955}"/>
              </a:ext>
            </a:extLst>
          </p:cNvPr>
          <p:cNvPicPr>
            <a:picLocks/>
          </p:cNvPicPr>
          <p:nvPr/>
        </p:nvPicPr>
        <p:blipFill>
          <a:blip r:embed="rId4"/>
          <a:srcRect t="7867" b="7867"/>
          <a:stretch>
            <a:fillRect/>
          </a:stretch>
        </p:blipFill>
        <p:spPr>
          <a:xfrm>
            <a:off x="1211222" y="1108938"/>
            <a:ext cx="3495675" cy="47196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Box 1">
            <a:extLst>
              <a:ext uri="{FF2B5EF4-FFF2-40B4-BE49-F238E27FC236}">
                <a16:creationId xmlns:a16="http://schemas.microsoft.com/office/drawing/2014/main" id="{5F54AD38-10F9-4B0F-910B-B2D348CC95F2}"/>
              </a:ext>
            </a:extLst>
          </p:cNvPr>
          <p:cNvSpPr txBox="1"/>
          <p:nvPr/>
        </p:nvSpPr>
        <p:spPr>
          <a:xfrm>
            <a:off x="5111457" y="2263267"/>
            <a:ext cx="6675983" cy="2251954"/>
          </a:xfrm>
          <a:prstGeom prst="rect">
            <a:avLst/>
          </a:prstGeom>
          <a:noFill/>
        </p:spPr>
        <p:txBody>
          <a:bodyPr wrap="square" lIns="0" tIns="36000" rIns="216000" bIns="36000" rtlCol="0">
            <a:spAutoFit/>
          </a:bodyPr>
          <a:lstStyle/>
          <a:p>
            <a:pPr marL="457200" indent="-457200">
              <a:lnSpc>
                <a:spcPct val="130000"/>
              </a:lnSpc>
              <a:spcBef>
                <a:spcPts val="1000"/>
              </a:spcBef>
              <a:buFont typeface="Wingdings" panose="05000000000000000000" pitchFamily="2" charset="2"/>
              <a:buChar char="ü"/>
            </a:pPr>
            <a:r>
              <a:rPr lang="en-US" sz="2600" b="1"/>
              <a:t>LÊ QUANG NGUYÊN </a:t>
            </a:r>
            <a:r>
              <a:rPr lang="en-US" sz="2600" b="1">
                <a:solidFill>
                  <a:srgbClr val="92D050"/>
                </a:solidFill>
              </a:rPr>
              <a:t>( LEADER )</a:t>
            </a:r>
          </a:p>
          <a:p>
            <a:pPr marL="742915" lvl="1" indent="-285750">
              <a:lnSpc>
                <a:spcPct val="130000"/>
              </a:lnSpc>
              <a:spcBef>
                <a:spcPts val="1000"/>
              </a:spcBef>
              <a:buFont typeface="Wingdings" panose="05000000000000000000" pitchFamily="2" charset="2"/>
              <a:buChar char="§"/>
            </a:pPr>
            <a:r>
              <a:rPr lang="en-US" b="1"/>
              <a:t>Vị trí đảm nhiệm : Front-end , tester, phân 		         tích nghiệp vụ website</a:t>
            </a:r>
          </a:p>
          <a:p>
            <a:pPr marL="800065" lvl="1" indent="-342900">
              <a:lnSpc>
                <a:spcPct val="130000"/>
              </a:lnSpc>
              <a:spcBef>
                <a:spcPts val="1000"/>
              </a:spcBef>
              <a:buFont typeface="Wingdings" panose="05000000000000000000" pitchFamily="2" charset="2"/>
              <a:buChar char="§"/>
            </a:pPr>
            <a:r>
              <a:rPr lang="en-US" b="1"/>
              <a:t>Màn hình đảm nhiệm : Trang chủ, Quản lý tin đăng, đăng kí, đăng nhập	</a:t>
            </a:r>
            <a:endParaRPr lang="en-US" sz="1100">
              <a:solidFill>
                <a:schemeClr val="tx1">
                  <a:alpha val="70000"/>
                </a:schemeClr>
              </a:solidFill>
            </a:endParaRPr>
          </a:p>
        </p:txBody>
      </p:sp>
    </p:spTree>
    <p:extLst>
      <p:ext uri="{BB962C8B-B14F-4D97-AF65-F5344CB8AC3E}">
        <p14:creationId xmlns:p14="http://schemas.microsoft.com/office/powerpoint/2010/main" val="5390550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nodeType="withEffect">
                                  <p:stCondLst>
                                    <p:cond delay="9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600"/>
                                        <p:tgtEl>
                                          <p:spTgt spid="15"/>
                                        </p:tgtEl>
                                      </p:cBhvr>
                                    </p:animEffect>
                                  </p:childTnLst>
                                </p:cTn>
                              </p:par>
                              <p:par>
                                <p:cTn id="23" presetID="10" presetClass="entr" presetSubtype="0" fill="hold" grpId="0" nodeType="withEffect">
                                  <p:stCondLst>
                                    <p:cond delay="140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đăng tin tức</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37464" y="1279089"/>
            <a:ext cx="9717071" cy="475225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3703226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danh mục tin tức</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37464" y="1289211"/>
            <a:ext cx="9717071" cy="4732011"/>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3420300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danh sách tin tức</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42395" y="1289211"/>
            <a:ext cx="9707208" cy="4732011"/>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22922708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tin đăng bất động sản</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42395" y="1294140"/>
            <a:ext cx="9707208" cy="4722152"/>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10060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a:t>
            </a:r>
            <a:r>
              <a:rPr lang="en-US" sz="3000">
                <a:latin typeface="+mn-lt"/>
              </a:rPr>
              <a:t>user</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44923" y="1294140"/>
            <a:ext cx="9702151" cy="4722152"/>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2702440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giá tin vip</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242395" y="1415488"/>
            <a:ext cx="9707208" cy="447945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10422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nạp tiền thủ công</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397061" y="1415488"/>
            <a:ext cx="9397876" cy="447945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8951499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tỉnh – thành phố </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568481" y="1415488"/>
            <a:ext cx="9055035" cy="4479455"/>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0865724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thư tin tức</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568481" y="1421576"/>
            <a:ext cx="9055035" cy="446727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25889372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quản lý banner</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607289" y="1421576"/>
            <a:ext cx="8977419" cy="4467278"/>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407081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softEdge rad="0"/>
          </a:effectLst>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54AD38-10F9-4B0F-910B-B2D348CC95F2}"/>
              </a:ext>
            </a:extLst>
          </p:cNvPr>
          <p:cNvSpPr txBox="1"/>
          <p:nvPr/>
        </p:nvSpPr>
        <p:spPr>
          <a:xfrm>
            <a:off x="5111457" y="2263267"/>
            <a:ext cx="6675983" cy="1891855"/>
          </a:xfrm>
          <a:prstGeom prst="rect">
            <a:avLst/>
          </a:prstGeom>
          <a:noFill/>
        </p:spPr>
        <p:txBody>
          <a:bodyPr wrap="square" lIns="0" tIns="36000" rIns="216000" bIns="36000" rtlCol="0">
            <a:spAutoFit/>
          </a:bodyPr>
          <a:lstStyle/>
          <a:p>
            <a:pPr marL="457200" indent="-457200">
              <a:lnSpc>
                <a:spcPct val="130000"/>
              </a:lnSpc>
              <a:spcBef>
                <a:spcPts val="1000"/>
              </a:spcBef>
              <a:buFont typeface="Wingdings" panose="05000000000000000000" pitchFamily="2" charset="2"/>
              <a:buChar char="ü"/>
            </a:pPr>
            <a:r>
              <a:rPr lang="en-US" sz="2600" b="1"/>
              <a:t>TRẦN THANH LÂM</a:t>
            </a:r>
            <a:r>
              <a:rPr lang="en-US" sz="2600" b="1">
                <a:solidFill>
                  <a:srgbClr val="92D050"/>
                </a:solidFill>
              </a:rPr>
              <a:t>( FRONTEND )</a:t>
            </a:r>
          </a:p>
          <a:p>
            <a:pPr marL="742915" lvl="1" indent="-285750">
              <a:lnSpc>
                <a:spcPct val="130000"/>
              </a:lnSpc>
              <a:spcBef>
                <a:spcPts val="1000"/>
              </a:spcBef>
              <a:buFont typeface="Wingdings" panose="05000000000000000000" pitchFamily="2" charset="2"/>
              <a:buChar char="§"/>
            </a:pPr>
            <a:r>
              <a:rPr lang="en-US" b="1"/>
              <a:t>Vị trí đảm nhiệm : Front-end, Designer.</a:t>
            </a:r>
          </a:p>
          <a:p>
            <a:pPr marL="800065" lvl="1" indent="-342900">
              <a:lnSpc>
                <a:spcPct val="130000"/>
              </a:lnSpc>
              <a:spcBef>
                <a:spcPts val="1000"/>
              </a:spcBef>
              <a:buFont typeface="Wingdings" panose="05000000000000000000" pitchFamily="2" charset="2"/>
              <a:buChar char="§"/>
            </a:pPr>
            <a:r>
              <a:rPr lang="en-US" b="1"/>
              <a:t>Chức năng đảm nhiệm : Sản phẩm, liên hệ, danh sách và chi tiết tin tức, so sánh sản phẩm, lich sử</a:t>
            </a:r>
            <a:endParaRPr lang="en-US" sz="1100">
              <a:solidFill>
                <a:schemeClr val="tx1">
                  <a:alpha val="70000"/>
                </a:schemeClr>
              </a:solidFill>
            </a:endParaRPr>
          </a:p>
        </p:txBody>
      </p:sp>
      <p:pic>
        <p:nvPicPr>
          <p:cNvPr id="11" name="Picture 10">
            <a:extLst>
              <a:ext uri="{FF2B5EF4-FFF2-40B4-BE49-F238E27FC236}">
                <a16:creationId xmlns:a16="http://schemas.microsoft.com/office/drawing/2014/main" id="{114800F0-38CB-4DD8-A905-15820A7B374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1842" y="1090612"/>
            <a:ext cx="3665241" cy="4676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0175705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4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hỗ dành sẵn cho Văn bản 3">
            <a:extLst>
              <a:ext uri="{FF2B5EF4-FFF2-40B4-BE49-F238E27FC236}">
                <a16:creationId xmlns:a16="http://schemas.microsoft.com/office/drawing/2014/main" id="{E99C9C21-BCA4-4FC8-8F26-EC9DB978655D}"/>
              </a:ext>
            </a:extLst>
          </p:cNvPr>
          <p:cNvSpPr txBox="1">
            <a:spLocks/>
          </p:cNvSpPr>
          <p:nvPr/>
        </p:nvSpPr>
        <p:spPr>
          <a:xfrm>
            <a:off x="714049" y="118866"/>
            <a:ext cx="11363111" cy="588220"/>
          </a:xfrm>
          <a:prstGeom prst="rect">
            <a:avLst/>
          </a:prstGeom>
        </p:spPr>
        <p:txBody>
          <a:bodyPr vert="horz" lIns="0" tIns="0" rIns="0" bIns="0" rtlCol="0" anchor="t">
            <a:noAutofit/>
          </a:bodyPr>
          <a:lstStyle>
            <a:lvl1pPr marL="0" indent="0" algn="l" defTabSz="914318" rtl="0" eaLnBrk="1" latinLnBrk="0" hangingPunct="1">
              <a:lnSpc>
                <a:spcPct val="150000"/>
              </a:lnSpc>
              <a:spcBef>
                <a:spcPts val="1000"/>
              </a:spcBef>
              <a:buFont typeface="Arial" panose="020B0604020202020204" pitchFamily="34" charset="0"/>
              <a:buNone/>
              <a:defRPr sz="3600" kern="1200">
                <a:solidFill>
                  <a:schemeClr val="tx1"/>
                </a:solidFill>
                <a:latin typeface="+mj-lt"/>
                <a:ea typeface="+mn-ea"/>
                <a:cs typeface="+mn-cs"/>
              </a:defRPr>
            </a:lvl1pPr>
            <a:lvl2pPr marL="0" indent="0" algn="l" defTabSz="914318" rtl="0" eaLnBrk="1" latinLnBrk="0" hangingPunct="1">
              <a:lnSpc>
                <a:spcPct val="150000"/>
              </a:lnSpc>
              <a:spcBef>
                <a:spcPts val="499"/>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499"/>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499"/>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499"/>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a:lstStyle>
          <a:p>
            <a:r>
              <a:rPr lang="en-US" sz="3000">
                <a:latin typeface="+mn-lt"/>
              </a:rPr>
              <a:t>Trang </a:t>
            </a:r>
            <a:r>
              <a:rPr lang="vi-VN" sz="3000">
                <a:latin typeface="+mn-lt"/>
              </a:rPr>
              <a:t>tạo thông báo khuyến mãi cho user</a:t>
            </a:r>
            <a:endParaRPr lang="en-US" sz="3000" dirty="0">
              <a:latin typeface="+mn-lt"/>
            </a:endParaRPr>
          </a:p>
        </p:txBody>
      </p:sp>
      <p:pic>
        <p:nvPicPr>
          <p:cNvPr id="15" name="Picture 14">
            <a:extLst>
              <a:ext uri="{FF2B5EF4-FFF2-40B4-BE49-F238E27FC236}">
                <a16:creationId xmlns:a16="http://schemas.microsoft.com/office/drawing/2014/main" id="{606C03DA-F57D-4E7E-A9F4-4CAC9413F0A9}"/>
              </a:ext>
            </a:extLst>
          </p:cNvPr>
          <p:cNvPicPr/>
          <p:nvPr/>
        </p:nvPicPr>
        <p:blipFill>
          <a:blip r:embed="rId2">
            <a:extLst>
              <a:ext uri="{28A0092B-C50C-407E-A947-70E740481C1C}">
                <a14:useLocalDpi xmlns:a14="http://schemas.microsoft.com/office/drawing/2010/main" val="0"/>
              </a:ext>
            </a:extLst>
          </a:blip>
          <a:srcRect/>
          <a:stretch/>
        </p:blipFill>
        <p:spPr>
          <a:xfrm>
            <a:off x="1607289" y="1481183"/>
            <a:ext cx="8977419" cy="4348064"/>
          </a:xfrm>
          <a:prstGeom prst="roundRect">
            <a:avLst>
              <a:gd name="adj" fmla="val 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36098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100"/>
                                        <p:tgtEl>
                                          <p:spTgt spid="11"/>
                                        </p:tgtEl>
                                      </p:cBhvr>
                                    </p:animEffect>
                                    <p:anim calcmode="lin" valueType="num">
                                      <p:cBhvr>
                                        <p:cTn id="8" dur="1100" fill="hold"/>
                                        <p:tgtEl>
                                          <p:spTgt spid="11"/>
                                        </p:tgtEl>
                                        <p:attrNameLst>
                                          <p:attrName>ppt_x</p:attrName>
                                        </p:attrNameLst>
                                      </p:cBhvr>
                                      <p:tavLst>
                                        <p:tav tm="0">
                                          <p:val>
                                            <p:strVal val="#ppt_x"/>
                                          </p:val>
                                        </p:tav>
                                        <p:tav tm="100000">
                                          <p:val>
                                            <p:strVal val="#ppt_x"/>
                                          </p:val>
                                        </p:tav>
                                      </p:tavLst>
                                    </p:anim>
                                    <p:anim calcmode="lin" valueType="num">
                                      <p:cBhvr>
                                        <p:cTn id="9" dur="11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140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rotWithShape="1">
          <a:blip r:embed="rId2">
            <a:extLst>
              <a:ext uri="{28A0092B-C50C-407E-A947-70E740481C1C}">
                <a14:useLocalDpi xmlns:a14="http://schemas.microsoft.com/office/drawing/2010/main" val="0"/>
              </a:ext>
            </a:extLst>
          </a:blip>
          <a:srcRect t="14732" b="4911"/>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rgbClr val="0B2745">
                      <a:alpha val="40000"/>
                    </a:srgbClr>
                  </a:glow>
                  <a:reflection blurRad="6350" stA="55000" endA="300" endPos="45500" dir="5400000" sy="-100000" algn="bl" rotWithShape="0"/>
                </a:effectLst>
              </a:rPr>
              <a:t>THỰC HIỆN</a:t>
            </a:r>
          </a:p>
        </p:txBody>
      </p:sp>
    </p:spTree>
    <p:extLst>
      <p:ext uri="{BB962C8B-B14F-4D97-AF65-F5344CB8AC3E}">
        <p14:creationId xmlns:p14="http://schemas.microsoft.com/office/powerpoint/2010/main" val="13229356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LightScreen trans="84000"/>
                    </a14:imgEffect>
                    <a14:imgEffect>
                      <a14:colorTemperature colorTemp="11200"/>
                    </a14:imgEffect>
                  </a14:imgLayer>
                </a14:imgProps>
              </a:ext>
              <a:ext uri="{28A0092B-C50C-407E-A947-70E740481C1C}">
                <a14:useLocalDpi xmlns:a14="http://schemas.microsoft.com/office/drawing/2010/main" val="0"/>
              </a:ext>
            </a:extLst>
          </a:blip>
          <a:srcRect l="1331" t="4397" r="1331" b="8088"/>
          <a:stretch/>
        </p:blipFill>
        <p:spPr>
          <a:xfrm>
            <a:off x="1" y="0"/>
            <a:ext cx="12192000" cy="6858000"/>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20E9934F-6413-4F6C-BD1F-99FE9FB2E960}"/>
              </a:ext>
            </a:extLst>
          </p:cNvPr>
          <p:cNvSpPr txBox="1">
            <a:spLocks/>
          </p:cNvSpPr>
          <p:nvPr/>
        </p:nvSpPr>
        <p:spPr>
          <a:xfrm>
            <a:off x="2854449" y="4589098"/>
            <a:ext cx="6483100" cy="787505"/>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tabLst>
                <a:tab pos="5745163" algn="l"/>
              </a:tabLst>
            </a:pPr>
            <a:r>
              <a:rPr lang="en-US" sz="4800">
                <a:effectLst>
                  <a:reflection blurRad="6350" stA="60000" endA="900" endPos="60000" dist="29997" dir="5400000" sy="-100000" algn="bl" rotWithShape="0"/>
                </a:effectLst>
              </a:rPr>
              <a:t>GIỚI THIỆU PUG/SASS</a:t>
            </a:r>
          </a:p>
        </p:txBody>
      </p:sp>
      <p:pic>
        <p:nvPicPr>
          <p:cNvPr id="11" name="Picture 10">
            <a:extLst>
              <a:ext uri="{FF2B5EF4-FFF2-40B4-BE49-F238E27FC236}">
                <a16:creationId xmlns:a16="http://schemas.microsoft.com/office/drawing/2014/main" id="{9CA461F0-7336-4B6D-82DB-F94474D4D1A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17391" y="702607"/>
            <a:ext cx="3357216" cy="3486340"/>
          </a:xfrm>
          <a:prstGeom prst="rect">
            <a:avLst/>
          </a:prstGeom>
        </p:spPr>
      </p:pic>
    </p:spTree>
    <p:extLst>
      <p:ext uri="{BB962C8B-B14F-4D97-AF65-F5344CB8AC3E}">
        <p14:creationId xmlns:p14="http://schemas.microsoft.com/office/powerpoint/2010/main" val="33509983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7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100"/>
                                        <p:tgtEl>
                                          <p:spTgt spid="11"/>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930335" y="1036042"/>
            <a:ext cx="10835838" cy="4785916"/>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ffectLst/>
                <a:ea typeface="Times New Roman" panose="02020603050405020304" pitchFamily="18" charset="0"/>
              </a:rPr>
              <a:t>PUG/SASS là gì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Là một template engine cực kỳ mạnh mẽ được phát triển để thay đổi hoàn toàn cách viết HTML </a:t>
            </a:r>
            <a:r>
              <a:rPr lang="en-US" sz="2000">
                <a:ea typeface="Times New Roman" panose="02020603050405020304" pitchFamily="18" charset="0"/>
              </a:rPr>
              <a:t>với cú pháp hoàn toàn ngắn gọn.</a:t>
            </a:r>
          </a:p>
          <a:p>
            <a:pPr marL="714375" lvl="1" indent="-261938">
              <a:lnSpc>
                <a:spcPct val="150000"/>
              </a:lnSpc>
              <a:buFont typeface="Wingdings" panose="05000000000000000000" pitchFamily="2" charset="2"/>
              <a:buChar char="§"/>
            </a:pPr>
            <a:endParaRPr lang="en-US" sz="2000">
              <a:ea typeface="Times New Roman" panose="02020603050405020304" pitchFamily="18" charset="0"/>
            </a:endParaRPr>
          </a:p>
          <a:p>
            <a:pPr marL="714375" lvl="1" indent="-261938">
              <a:lnSpc>
                <a:spcPct val="150000"/>
              </a:lnSpc>
              <a:buFont typeface="Wingdings" panose="05000000000000000000" pitchFamily="2" charset="2"/>
              <a:buChar char="§"/>
            </a:pPr>
            <a:r>
              <a:rPr lang="vi-VN" sz="2000">
                <a:effectLst/>
                <a:ea typeface="Times New Roman" panose="02020603050405020304" pitchFamily="18" charset="0"/>
              </a:rPr>
              <a:t>Ban đầu, PUG có tên gọi là ‘JADE’, nhưng do bị đụng tên bản quyền với công ty phần mềm lớn nên cái tên </a:t>
            </a:r>
            <a:r>
              <a:rPr lang="en-US" sz="2000">
                <a:effectLst/>
                <a:ea typeface="Times New Roman" panose="02020603050405020304" pitchFamily="18" charset="0"/>
              </a:rPr>
              <a:t>‘</a:t>
            </a:r>
            <a:r>
              <a:rPr lang="vi-VN" sz="2000">
                <a:effectLst/>
                <a:ea typeface="Times New Roman" panose="02020603050405020304" pitchFamily="18" charset="0"/>
              </a:rPr>
              <a:t>PUG</a:t>
            </a:r>
            <a:r>
              <a:rPr lang="en-US" sz="2000">
                <a:effectLst/>
                <a:ea typeface="Times New Roman" panose="02020603050405020304" pitchFamily="18" charset="0"/>
              </a:rPr>
              <a:t>’</a:t>
            </a:r>
            <a:r>
              <a:rPr lang="vi-VN" sz="2000">
                <a:effectLst/>
                <a:ea typeface="Times New Roman" panose="02020603050405020304" pitchFamily="18" charset="0"/>
              </a:rPr>
              <a:t> được cho ra đời, và tất cả các bản release sau đều đổi thành PUG với cú pháp mạnh mẽ, linh hoạt và rõ ràng hơn.</a:t>
            </a:r>
            <a:endParaRPr lang="en-US" sz="2000">
              <a:effectLst/>
              <a:ea typeface="Times New Roman" panose="02020603050405020304" pitchFamily="18" charset="0"/>
            </a:endParaRPr>
          </a:p>
          <a:p>
            <a:pPr marL="714375" lvl="1" indent="-261938">
              <a:lnSpc>
                <a:spcPct val="150000"/>
              </a:lnSpc>
              <a:buFont typeface="Wingdings" panose="05000000000000000000" pitchFamily="2" charset="2"/>
              <a:buChar char="§"/>
            </a:pPr>
            <a:endParaRPr lang="en-US" sz="2000">
              <a:ea typeface="Times New Roman" panose="02020603050405020304" pitchFamily="18" charset="0"/>
            </a:endParaRPr>
          </a:p>
          <a:p>
            <a:pPr marL="714375" lvl="1" indent="-261938">
              <a:lnSpc>
                <a:spcPct val="150000"/>
              </a:lnSpc>
              <a:buFont typeface="Wingdings" panose="05000000000000000000" pitchFamily="2" charset="2"/>
              <a:buChar char="§"/>
            </a:pPr>
            <a:r>
              <a:rPr lang="vi-VN" sz="2000">
                <a:effectLst/>
                <a:ea typeface="Times New Roman" panose="02020603050405020304" pitchFamily="18" charset="0"/>
              </a:rPr>
              <a:t>SASS là một chương trình tiền xử lý CSS. SASS giúp bạn viết CSS theo cách của một ngôn ngữ lập trình, có cấu trúc rõ ràng, rành mạch, dễ phát triển và bảo trì code hơn.</a:t>
            </a:r>
            <a:endParaRPr lang="en-US" sz="2000">
              <a:effectLst/>
              <a:ea typeface="Times New Roman" panose="02020603050405020304" pitchFamily="18" charset="0"/>
            </a:endParaRPr>
          </a:p>
        </p:txBody>
      </p:sp>
    </p:spTree>
    <p:extLst>
      <p:ext uri="{BB962C8B-B14F-4D97-AF65-F5344CB8AC3E}">
        <p14:creationId xmlns:p14="http://schemas.microsoft.com/office/powerpoint/2010/main" val="39603865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911862" y="1084324"/>
            <a:ext cx="10835838" cy="4689352"/>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Tại sao nên sử dụng PUG/SASS ? </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PUG giúp việc viết code ngắn hơn, có nhiều tính năng mà HTML không có</a:t>
            </a:r>
            <a:r>
              <a:rPr lang="en-US" sz="2000">
                <a:ea typeface="Times New Roman" panose="02020603050405020304" pitchFamily="18" charset="0"/>
              </a:rPr>
              <a:t>.</a:t>
            </a:r>
          </a:p>
          <a:p>
            <a:pPr marL="714375" lvl="1" indent="-261938">
              <a:buFont typeface="Wingdings" panose="05000000000000000000" pitchFamily="2" charset="2"/>
              <a:buChar char="§"/>
            </a:pPr>
            <a:endParaRPr lang="en-US" sz="2000">
              <a:ea typeface="Times New Roman" panose="02020603050405020304" pitchFamily="18" charset="0"/>
            </a:endParaRPr>
          </a:p>
          <a:p>
            <a:pPr marL="714375" lvl="1" indent="-261938">
              <a:buFont typeface="Wingdings" panose="05000000000000000000" pitchFamily="2" charset="2"/>
              <a:buChar char="§"/>
            </a:pPr>
            <a:r>
              <a:rPr lang="vi-VN" sz="2000">
                <a:effectLst/>
                <a:ea typeface="Times New Roman" panose="02020603050405020304" pitchFamily="18" charset="0"/>
              </a:rPr>
              <a:t>PUG được sử dụng để outport ra file HTML, </a:t>
            </a:r>
            <a:r>
              <a:rPr lang="en-US" sz="2000">
                <a:ea typeface="Times New Roman" panose="02020603050405020304" pitchFamily="18" charset="0"/>
              </a:rPr>
              <a:t>dễ dàng quản lí các trang web thông qua việc chia folder cho từng trang.</a:t>
            </a:r>
          </a:p>
          <a:p>
            <a:pPr marL="714375" lvl="1" indent="-261938">
              <a:buFont typeface="Wingdings" panose="05000000000000000000" pitchFamily="2" charset="2"/>
              <a:buChar char="§"/>
            </a:pPr>
            <a:endParaRPr lang="en-US" sz="2000">
              <a:effectLst/>
              <a:ea typeface="Times New Roman" panose="02020603050405020304" pitchFamily="18" charset="0"/>
            </a:endParaRPr>
          </a:p>
          <a:p>
            <a:pPr marL="714375" lvl="1" indent="-261938">
              <a:buFont typeface="Wingdings" panose="05000000000000000000" pitchFamily="2" charset="2"/>
              <a:buChar char="§"/>
            </a:pPr>
            <a:r>
              <a:rPr lang="en-US" sz="2000">
                <a:ea typeface="Times New Roman" panose="02020603050405020304" pitchFamily="18" charset="0"/>
              </a:rPr>
              <a:t>D</a:t>
            </a:r>
            <a:r>
              <a:rPr lang="en-US" sz="2000">
                <a:effectLst/>
                <a:ea typeface="Times New Roman" panose="02020603050405020304" pitchFamily="18" charset="0"/>
              </a:rPr>
              <a:t>ễ dàng tạo ra các trang mới qua việc import các section, div có sẵn.</a:t>
            </a:r>
          </a:p>
          <a:p>
            <a:pPr marL="714375" lvl="1" indent="-261938">
              <a:buFont typeface="Wingdings" panose="05000000000000000000" pitchFamily="2" charset="2"/>
              <a:buChar char="§"/>
            </a:pPr>
            <a:endParaRPr lang="en-US" sz="2000">
              <a:ea typeface="Times New Roman" panose="02020603050405020304" pitchFamily="18" charset="0"/>
            </a:endParaRPr>
          </a:p>
          <a:p>
            <a:pPr marL="714375" lvl="1" indent="-261938">
              <a:buFont typeface="Wingdings" panose="05000000000000000000" pitchFamily="2" charset="2"/>
              <a:buChar char="§"/>
            </a:pPr>
            <a:r>
              <a:rPr lang="vi-VN" sz="2000">
                <a:effectLst/>
                <a:ea typeface="Times New Roman" panose="02020603050405020304" pitchFamily="18" charset="0"/>
              </a:rPr>
              <a:t>Cách viết của SASS cũng đượng với PUG, và SASS cũng là một công cụ mạnh mẽ, có nhiều tính năng </a:t>
            </a:r>
            <a:r>
              <a:rPr lang="en-US" sz="2000">
                <a:effectLst/>
                <a:ea typeface="Times New Roman" panose="02020603050405020304" pitchFamily="18" charset="0"/>
              </a:rPr>
              <a:t>mới</a:t>
            </a:r>
            <a:r>
              <a:rPr lang="vi-VN" sz="2000">
                <a:effectLst/>
                <a:ea typeface="Times New Roman" panose="02020603050405020304" pitchFamily="18" charset="0"/>
              </a:rPr>
              <a:t>, chẳng hạn như  sử dụng biến ( variables ), mixin, loop, import,..</a:t>
            </a:r>
            <a:endParaRPr lang="en-US" sz="2000">
              <a:effectLst/>
              <a:ea typeface="Times New Roman" panose="02020603050405020304" pitchFamily="18" charset="0"/>
            </a:endParaRPr>
          </a:p>
          <a:p>
            <a:pPr marL="714375" lvl="1" indent="-261938">
              <a:buFont typeface="Wingdings" panose="05000000000000000000" pitchFamily="2" charset="2"/>
              <a:buChar char="§"/>
            </a:pPr>
            <a:endParaRPr lang="en-US" sz="2000">
              <a:ea typeface="Times New Roman" panose="02020603050405020304" pitchFamily="18" charset="0"/>
            </a:endParaRPr>
          </a:p>
          <a:p>
            <a:pPr marL="714375" lvl="1" indent="-261938">
              <a:buFont typeface="Wingdings" panose="05000000000000000000" pitchFamily="2" charset="2"/>
              <a:buChar char="§"/>
            </a:pPr>
            <a:r>
              <a:rPr lang="vi-VN" sz="2000">
                <a:effectLst/>
                <a:ea typeface="Times New Roman" panose="02020603050405020304" pitchFamily="18" charset="0"/>
              </a:rPr>
              <a:t>SASS thường được sử dụng để outport ra CSS3, nhưng với cách viết ngắn hơn và dễ nhìn hơn, SASS còn có khả năng tối ưu code mạnh mẽ bằng cách sử dụng các tính năng đã có.</a:t>
            </a:r>
            <a:endParaRPr lang="en-US" sz="2000">
              <a:effectLst/>
              <a:ea typeface="Times New Roman" panose="02020603050405020304" pitchFamily="18" charset="0"/>
            </a:endParaRPr>
          </a:p>
        </p:txBody>
      </p:sp>
    </p:spTree>
    <p:extLst>
      <p:ext uri="{BB962C8B-B14F-4D97-AF65-F5344CB8AC3E}">
        <p14:creationId xmlns:p14="http://schemas.microsoft.com/office/powerpoint/2010/main" val="22236540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806669" y="301629"/>
            <a:ext cx="10835838" cy="898250"/>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So sánh giữa PUG/SASS.</a:t>
            </a:r>
          </a:p>
          <a:p>
            <a:pPr marL="714375" lvl="1" indent="-261938">
              <a:lnSpc>
                <a:spcPct val="150000"/>
              </a:lnSpc>
              <a:buFont typeface="Wingdings" panose="05000000000000000000" pitchFamily="2" charset="2"/>
              <a:buChar char="§"/>
            </a:pPr>
            <a:r>
              <a:rPr lang="en-US">
                <a:ea typeface="Times New Roman" panose="02020603050405020304" pitchFamily="18" charset="0"/>
              </a:rPr>
              <a:t>Ví dụ: Tạo trang mới</a:t>
            </a:r>
            <a:endParaRPr lang="en-US">
              <a:effectLst/>
              <a:ea typeface="Times New Roman" panose="02020603050405020304" pitchFamily="18" charset="0"/>
            </a:endParaRPr>
          </a:p>
        </p:txBody>
      </p:sp>
      <p:grpSp>
        <p:nvGrpSpPr>
          <p:cNvPr id="2" name="Group 1">
            <a:extLst>
              <a:ext uri="{FF2B5EF4-FFF2-40B4-BE49-F238E27FC236}">
                <a16:creationId xmlns:a16="http://schemas.microsoft.com/office/drawing/2014/main" id="{2B316A05-6B1F-489A-AD0E-92A689F41431}"/>
              </a:ext>
            </a:extLst>
          </p:cNvPr>
          <p:cNvGrpSpPr/>
          <p:nvPr/>
        </p:nvGrpSpPr>
        <p:grpSpPr>
          <a:xfrm>
            <a:off x="1471687" y="1363609"/>
            <a:ext cx="7008487" cy="2105025"/>
            <a:chOff x="1471687" y="1363609"/>
            <a:chExt cx="7008487" cy="2105025"/>
          </a:xfrm>
        </p:grpSpPr>
        <p:pic>
          <p:nvPicPr>
            <p:cNvPr id="4" name="Picture 3">
              <a:extLst>
                <a:ext uri="{FF2B5EF4-FFF2-40B4-BE49-F238E27FC236}">
                  <a16:creationId xmlns:a16="http://schemas.microsoft.com/office/drawing/2014/main" id="{B0AEF458-3F13-4A29-B386-C3A0F8D52F29}"/>
                </a:ext>
              </a:extLst>
            </p:cNvPr>
            <p:cNvPicPr/>
            <p:nvPr/>
          </p:nvPicPr>
          <p:blipFill>
            <a:blip r:embed="rId2"/>
            <a:stretch>
              <a:fillRect/>
            </a:stretch>
          </p:blipFill>
          <p:spPr>
            <a:xfrm>
              <a:off x="1471687" y="1363609"/>
              <a:ext cx="3810000" cy="2105025"/>
            </a:xfrm>
            <a:prstGeom prst="rect">
              <a:avLst/>
            </a:prstGeom>
          </p:spPr>
        </p:pic>
        <p:sp>
          <p:nvSpPr>
            <p:cNvPr id="6" name="Hộp Văn bản 7">
              <a:extLst>
                <a:ext uri="{FF2B5EF4-FFF2-40B4-BE49-F238E27FC236}">
                  <a16:creationId xmlns:a16="http://schemas.microsoft.com/office/drawing/2014/main" id="{470CE587-123C-4B9D-8EE7-33D909D26D5F}"/>
                </a:ext>
              </a:extLst>
            </p:cNvPr>
            <p:cNvSpPr txBox="1"/>
            <p:nvPr/>
          </p:nvSpPr>
          <p:spPr>
            <a:xfrm>
              <a:off x="7824225" y="2127659"/>
              <a:ext cx="655949" cy="369332"/>
            </a:xfrm>
            <a:prstGeom prst="rect">
              <a:avLst/>
            </a:prstGeom>
            <a:noFill/>
          </p:spPr>
          <p:txBody>
            <a:bodyPr wrap="none" rtlCol="0">
              <a:spAutoFit/>
            </a:bodyPr>
            <a:lstStyle/>
            <a:p>
              <a:r>
                <a:rPr lang="en-US" b="1"/>
                <a:t>PUG</a:t>
              </a:r>
              <a:endParaRPr lang="en-US" b="1" dirty="0"/>
            </a:p>
          </p:txBody>
        </p:sp>
      </p:grpSp>
      <p:grpSp>
        <p:nvGrpSpPr>
          <p:cNvPr id="8" name="Group 7">
            <a:extLst>
              <a:ext uri="{FF2B5EF4-FFF2-40B4-BE49-F238E27FC236}">
                <a16:creationId xmlns:a16="http://schemas.microsoft.com/office/drawing/2014/main" id="{641523FB-BD07-400E-90F3-FA0B3F600331}"/>
              </a:ext>
            </a:extLst>
          </p:cNvPr>
          <p:cNvGrpSpPr/>
          <p:nvPr/>
        </p:nvGrpSpPr>
        <p:grpSpPr>
          <a:xfrm>
            <a:off x="2958944" y="3700409"/>
            <a:ext cx="8683563" cy="2568575"/>
            <a:chOff x="2958944" y="3700409"/>
            <a:chExt cx="8683563" cy="2568575"/>
          </a:xfrm>
        </p:grpSpPr>
        <p:pic>
          <p:nvPicPr>
            <p:cNvPr id="3" name="Picture 2">
              <a:extLst>
                <a:ext uri="{FF2B5EF4-FFF2-40B4-BE49-F238E27FC236}">
                  <a16:creationId xmlns:a16="http://schemas.microsoft.com/office/drawing/2014/main" id="{2230C41D-CB8B-4514-BFB2-D25849CD7E28}"/>
                </a:ext>
              </a:extLst>
            </p:cNvPr>
            <p:cNvPicPr/>
            <p:nvPr/>
          </p:nvPicPr>
          <p:blipFill>
            <a:blip r:embed="rId3"/>
            <a:stretch>
              <a:fillRect/>
            </a:stretch>
          </p:blipFill>
          <p:spPr>
            <a:xfrm>
              <a:off x="5078512" y="3700409"/>
              <a:ext cx="6563995" cy="2568575"/>
            </a:xfrm>
            <a:prstGeom prst="rect">
              <a:avLst/>
            </a:prstGeom>
          </p:spPr>
        </p:pic>
        <p:sp>
          <p:nvSpPr>
            <p:cNvPr id="7" name="Hộp Văn bản 7">
              <a:extLst>
                <a:ext uri="{FF2B5EF4-FFF2-40B4-BE49-F238E27FC236}">
                  <a16:creationId xmlns:a16="http://schemas.microsoft.com/office/drawing/2014/main" id="{202FC125-6683-4D00-9EF9-7B6558CEB42C}"/>
                </a:ext>
              </a:extLst>
            </p:cNvPr>
            <p:cNvSpPr txBox="1"/>
            <p:nvPr/>
          </p:nvSpPr>
          <p:spPr>
            <a:xfrm>
              <a:off x="2958944" y="4800030"/>
              <a:ext cx="835485" cy="369332"/>
            </a:xfrm>
            <a:prstGeom prst="rect">
              <a:avLst/>
            </a:prstGeom>
            <a:noFill/>
          </p:spPr>
          <p:txBody>
            <a:bodyPr wrap="none" rtlCol="0">
              <a:spAutoFit/>
            </a:bodyPr>
            <a:lstStyle/>
            <a:p>
              <a:r>
                <a:rPr lang="en-US" b="1"/>
                <a:t>HTML</a:t>
              </a:r>
              <a:endParaRPr lang="en-US" b="1" dirty="0"/>
            </a:p>
          </p:txBody>
        </p:sp>
      </p:grpSp>
    </p:spTree>
    <p:extLst>
      <p:ext uri="{BB962C8B-B14F-4D97-AF65-F5344CB8AC3E}">
        <p14:creationId xmlns:p14="http://schemas.microsoft.com/office/powerpoint/2010/main" val="12255277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20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1000"/>
                                        <p:tgtEl>
                                          <p:spTgt spid="2"/>
                                        </p:tgtEl>
                                      </p:cBhvr>
                                    </p:animEffect>
                                  </p:childTnLst>
                                </p:cTn>
                              </p:par>
                              <p:par>
                                <p:cTn id="11" presetID="10" presetClass="entr" presetSubtype="0" fill="hold" nodeType="withEffect">
                                  <p:stCondLst>
                                    <p:cond delay="28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662480" y="47680"/>
            <a:ext cx="10835838" cy="898250"/>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So sánh giữa PUG/SASS.</a:t>
            </a:r>
          </a:p>
          <a:p>
            <a:pPr marL="714375" lvl="1" indent="-261938">
              <a:lnSpc>
                <a:spcPct val="150000"/>
              </a:lnSpc>
              <a:buFont typeface="Wingdings" panose="05000000000000000000" pitchFamily="2" charset="2"/>
              <a:buChar char="§"/>
            </a:pPr>
            <a:r>
              <a:rPr lang="en-US">
                <a:ea typeface="Times New Roman" panose="02020603050405020304" pitchFamily="18" charset="0"/>
              </a:rPr>
              <a:t>Ví dụ: Tạo nhiều sản phẩm giống nhau</a:t>
            </a:r>
            <a:endParaRPr lang="en-US">
              <a:effectLst/>
              <a:ea typeface="Times New Roman" panose="02020603050405020304" pitchFamily="18" charset="0"/>
            </a:endParaRPr>
          </a:p>
        </p:txBody>
      </p:sp>
      <p:grpSp>
        <p:nvGrpSpPr>
          <p:cNvPr id="10" name="Group 9">
            <a:extLst>
              <a:ext uri="{FF2B5EF4-FFF2-40B4-BE49-F238E27FC236}">
                <a16:creationId xmlns:a16="http://schemas.microsoft.com/office/drawing/2014/main" id="{7581DBD9-35AF-47D7-97F7-FD6CC72D7523}"/>
              </a:ext>
            </a:extLst>
          </p:cNvPr>
          <p:cNvGrpSpPr/>
          <p:nvPr/>
        </p:nvGrpSpPr>
        <p:grpSpPr>
          <a:xfrm>
            <a:off x="3026618" y="1766766"/>
            <a:ext cx="8471700" cy="1759822"/>
            <a:chOff x="1680561" y="1766766"/>
            <a:chExt cx="8471700" cy="1759822"/>
          </a:xfrm>
        </p:grpSpPr>
        <p:sp>
          <p:nvSpPr>
            <p:cNvPr id="6" name="Hộp Văn bản 7">
              <a:extLst>
                <a:ext uri="{FF2B5EF4-FFF2-40B4-BE49-F238E27FC236}">
                  <a16:creationId xmlns:a16="http://schemas.microsoft.com/office/drawing/2014/main" id="{470CE587-123C-4B9D-8EE7-33D909D26D5F}"/>
                </a:ext>
              </a:extLst>
            </p:cNvPr>
            <p:cNvSpPr txBox="1"/>
            <p:nvPr/>
          </p:nvSpPr>
          <p:spPr>
            <a:xfrm>
              <a:off x="1680561" y="2462011"/>
              <a:ext cx="655949" cy="369332"/>
            </a:xfrm>
            <a:prstGeom prst="rect">
              <a:avLst/>
            </a:prstGeom>
            <a:noFill/>
          </p:spPr>
          <p:txBody>
            <a:bodyPr wrap="none" rtlCol="0">
              <a:spAutoFit/>
            </a:bodyPr>
            <a:lstStyle/>
            <a:p>
              <a:r>
                <a:rPr lang="en-US" b="1"/>
                <a:t>PUG</a:t>
              </a:r>
              <a:endParaRPr lang="en-US" b="1" dirty="0"/>
            </a:p>
          </p:txBody>
        </p:sp>
        <p:pic>
          <p:nvPicPr>
            <p:cNvPr id="8" name="Picture 7">
              <a:extLst>
                <a:ext uri="{FF2B5EF4-FFF2-40B4-BE49-F238E27FC236}">
                  <a16:creationId xmlns:a16="http://schemas.microsoft.com/office/drawing/2014/main" id="{29F1CF05-F837-4B3B-99A5-104318DA535F}"/>
                </a:ext>
              </a:extLst>
            </p:cNvPr>
            <p:cNvPicPr>
              <a:picLocks noChangeAspect="1"/>
            </p:cNvPicPr>
            <p:nvPr/>
          </p:nvPicPr>
          <p:blipFill>
            <a:blip r:embed="rId2"/>
            <a:stretch>
              <a:fillRect/>
            </a:stretch>
          </p:blipFill>
          <p:spPr>
            <a:xfrm>
              <a:off x="3486936" y="1766766"/>
              <a:ext cx="6665325" cy="1759822"/>
            </a:xfrm>
            <a:prstGeom prst="rect">
              <a:avLst/>
            </a:prstGeom>
          </p:spPr>
        </p:pic>
      </p:grpSp>
      <p:grpSp>
        <p:nvGrpSpPr>
          <p:cNvPr id="11" name="Group 10">
            <a:extLst>
              <a:ext uri="{FF2B5EF4-FFF2-40B4-BE49-F238E27FC236}">
                <a16:creationId xmlns:a16="http://schemas.microsoft.com/office/drawing/2014/main" id="{49AD550E-43CE-4DFA-B067-8DE131C3983C}"/>
              </a:ext>
            </a:extLst>
          </p:cNvPr>
          <p:cNvGrpSpPr/>
          <p:nvPr/>
        </p:nvGrpSpPr>
        <p:grpSpPr>
          <a:xfrm>
            <a:off x="662480" y="3814773"/>
            <a:ext cx="8338660" cy="1934386"/>
            <a:chOff x="1698973" y="3814773"/>
            <a:chExt cx="8338660" cy="1934386"/>
          </a:xfrm>
        </p:grpSpPr>
        <p:sp>
          <p:nvSpPr>
            <p:cNvPr id="7" name="Hộp Văn bản 7">
              <a:extLst>
                <a:ext uri="{FF2B5EF4-FFF2-40B4-BE49-F238E27FC236}">
                  <a16:creationId xmlns:a16="http://schemas.microsoft.com/office/drawing/2014/main" id="{202FC125-6683-4D00-9EF9-7B6558CEB42C}"/>
                </a:ext>
              </a:extLst>
            </p:cNvPr>
            <p:cNvSpPr txBox="1"/>
            <p:nvPr/>
          </p:nvSpPr>
          <p:spPr>
            <a:xfrm>
              <a:off x="9202148" y="4597300"/>
              <a:ext cx="835485" cy="369332"/>
            </a:xfrm>
            <a:prstGeom prst="rect">
              <a:avLst/>
            </a:prstGeom>
            <a:noFill/>
          </p:spPr>
          <p:txBody>
            <a:bodyPr wrap="none" rtlCol="0">
              <a:spAutoFit/>
            </a:bodyPr>
            <a:lstStyle/>
            <a:p>
              <a:r>
                <a:rPr lang="en-US" b="1"/>
                <a:t>HTML</a:t>
              </a:r>
              <a:endParaRPr lang="en-US" b="1" dirty="0"/>
            </a:p>
          </p:txBody>
        </p:sp>
        <p:pic>
          <p:nvPicPr>
            <p:cNvPr id="9" name="Picture 8">
              <a:extLst>
                <a:ext uri="{FF2B5EF4-FFF2-40B4-BE49-F238E27FC236}">
                  <a16:creationId xmlns:a16="http://schemas.microsoft.com/office/drawing/2014/main" id="{54CD8CEB-FBDA-4F0F-9B24-77C06927D51F}"/>
                </a:ext>
              </a:extLst>
            </p:cNvPr>
            <p:cNvPicPr>
              <a:picLocks noChangeAspect="1"/>
            </p:cNvPicPr>
            <p:nvPr/>
          </p:nvPicPr>
          <p:blipFill>
            <a:blip r:embed="rId3"/>
            <a:stretch>
              <a:fillRect/>
            </a:stretch>
          </p:blipFill>
          <p:spPr>
            <a:xfrm>
              <a:off x="1698973" y="3814773"/>
              <a:ext cx="6804406" cy="1934386"/>
            </a:xfrm>
            <a:prstGeom prst="rect">
              <a:avLst/>
            </a:prstGeom>
          </p:spPr>
        </p:pic>
      </p:grpSp>
    </p:spTree>
    <p:extLst>
      <p:ext uri="{BB962C8B-B14F-4D97-AF65-F5344CB8AC3E}">
        <p14:creationId xmlns:p14="http://schemas.microsoft.com/office/powerpoint/2010/main" val="38355102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900"/>
                                        <p:tgtEl>
                                          <p:spTgt spid="5"/>
                                        </p:tgtEl>
                                      </p:cBhvr>
                                    </p:animEffect>
                                  </p:childTnLst>
                                </p:cTn>
                              </p:par>
                              <p:par>
                                <p:cTn id="8" presetID="10" presetClass="entr" presetSubtype="0" fill="hold" nodeType="withEffect">
                                  <p:stCondLst>
                                    <p:cond delay="15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1000"/>
                                        <p:tgtEl>
                                          <p:spTgt spid="10"/>
                                        </p:tgtEl>
                                      </p:cBhvr>
                                    </p:animEffect>
                                  </p:childTnLst>
                                </p:cTn>
                              </p:par>
                              <p:par>
                                <p:cTn id="11" presetID="10" presetClass="entr" presetSubtype="0" fill="hold" nodeType="withEffect">
                                  <p:stCondLst>
                                    <p:cond delay="240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11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662480" y="47680"/>
            <a:ext cx="10835838" cy="898250"/>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So sánh giữa HTML5/CSS3/SASS.</a:t>
            </a:r>
          </a:p>
          <a:p>
            <a:pPr marL="714375" lvl="1" indent="-261938">
              <a:lnSpc>
                <a:spcPct val="150000"/>
              </a:lnSpc>
              <a:buFont typeface="Wingdings" panose="05000000000000000000" pitchFamily="2" charset="2"/>
              <a:buChar char="§"/>
            </a:pPr>
            <a:r>
              <a:rPr lang="en-US">
                <a:ea typeface="Times New Roman" panose="02020603050405020304" pitchFamily="18" charset="0"/>
              </a:rPr>
              <a:t>Ví dụ: Viết một đoạn style nav đơn giản</a:t>
            </a:r>
            <a:endParaRPr lang="en-US">
              <a:effectLst/>
              <a:ea typeface="Times New Roman" panose="02020603050405020304" pitchFamily="18" charset="0"/>
            </a:endParaRPr>
          </a:p>
        </p:txBody>
      </p:sp>
      <p:grpSp>
        <p:nvGrpSpPr>
          <p:cNvPr id="4" name="Group 3">
            <a:extLst>
              <a:ext uri="{FF2B5EF4-FFF2-40B4-BE49-F238E27FC236}">
                <a16:creationId xmlns:a16="http://schemas.microsoft.com/office/drawing/2014/main" id="{3E8DC92B-C73F-478B-A72C-4238BD096542}"/>
              </a:ext>
            </a:extLst>
          </p:cNvPr>
          <p:cNvGrpSpPr/>
          <p:nvPr/>
        </p:nvGrpSpPr>
        <p:grpSpPr>
          <a:xfrm>
            <a:off x="1342777" y="1618525"/>
            <a:ext cx="9475243" cy="4047953"/>
            <a:chOff x="1342777" y="1902304"/>
            <a:chExt cx="9475243" cy="4047953"/>
          </a:xfrm>
        </p:grpSpPr>
        <p:pic>
          <p:nvPicPr>
            <p:cNvPr id="12" name="Picture 11">
              <a:extLst>
                <a:ext uri="{FF2B5EF4-FFF2-40B4-BE49-F238E27FC236}">
                  <a16:creationId xmlns:a16="http://schemas.microsoft.com/office/drawing/2014/main" id="{430231C3-FCC0-40F2-B57F-92D50BCC3443}"/>
                </a:ext>
              </a:extLst>
            </p:cNvPr>
            <p:cNvPicPr/>
            <p:nvPr/>
          </p:nvPicPr>
          <p:blipFill>
            <a:blip r:embed="rId2"/>
            <a:stretch>
              <a:fillRect/>
            </a:stretch>
          </p:blipFill>
          <p:spPr>
            <a:xfrm>
              <a:off x="1342777" y="1902304"/>
              <a:ext cx="9475243" cy="3358546"/>
            </a:xfrm>
            <a:prstGeom prst="rect">
              <a:avLst/>
            </a:prstGeom>
          </p:spPr>
        </p:pic>
        <p:sp>
          <p:nvSpPr>
            <p:cNvPr id="13" name="Hộp Văn bản 7">
              <a:extLst>
                <a:ext uri="{FF2B5EF4-FFF2-40B4-BE49-F238E27FC236}">
                  <a16:creationId xmlns:a16="http://schemas.microsoft.com/office/drawing/2014/main" id="{5B40AD28-1A74-4CD3-9503-D953ED3BB32C}"/>
                </a:ext>
              </a:extLst>
            </p:cNvPr>
            <p:cNvSpPr txBox="1"/>
            <p:nvPr/>
          </p:nvSpPr>
          <p:spPr>
            <a:xfrm>
              <a:off x="3415501" y="5580925"/>
              <a:ext cx="655949" cy="369332"/>
            </a:xfrm>
            <a:prstGeom prst="rect">
              <a:avLst/>
            </a:prstGeom>
            <a:noFill/>
          </p:spPr>
          <p:txBody>
            <a:bodyPr wrap="none" rtlCol="0">
              <a:spAutoFit/>
            </a:bodyPr>
            <a:lstStyle/>
            <a:p>
              <a:r>
                <a:rPr lang="en-US" b="1"/>
                <a:t>PUG</a:t>
              </a:r>
              <a:endParaRPr lang="en-US" b="1" dirty="0"/>
            </a:p>
          </p:txBody>
        </p:sp>
        <p:sp>
          <p:nvSpPr>
            <p:cNvPr id="14" name="Hộp Văn bản 7">
              <a:extLst>
                <a:ext uri="{FF2B5EF4-FFF2-40B4-BE49-F238E27FC236}">
                  <a16:creationId xmlns:a16="http://schemas.microsoft.com/office/drawing/2014/main" id="{EFAB2FBF-3F06-43CF-9E78-F502A9F640E9}"/>
                </a:ext>
              </a:extLst>
            </p:cNvPr>
            <p:cNvSpPr txBox="1"/>
            <p:nvPr/>
          </p:nvSpPr>
          <p:spPr>
            <a:xfrm>
              <a:off x="8120552" y="5580925"/>
              <a:ext cx="835485" cy="369332"/>
            </a:xfrm>
            <a:prstGeom prst="rect">
              <a:avLst/>
            </a:prstGeom>
            <a:noFill/>
          </p:spPr>
          <p:txBody>
            <a:bodyPr wrap="none" rtlCol="0">
              <a:spAutoFit/>
            </a:bodyPr>
            <a:lstStyle/>
            <a:p>
              <a:r>
                <a:rPr lang="en-US" b="1"/>
                <a:t>HTML</a:t>
              </a:r>
              <a:endParaRPr lang="en-US" b="1" dirty="0"/>
            </a:p>
          </p:txBody>
        </p:sp>
      </p:grpSp>
    </p:spTree>
    <p:extLst>
      <p:ext uri="{BB962C8B-B14F-4D97-AF65-F5344CB8AC3E}">
        <p14:creationId xmlns:p14="http://schemas.microsoft.com/office/powerpoint/2010/main" val="1161297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2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662480" y="47680"/>
            <a:ext cx="10835838" cy="898250"/>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So sánh giữa HTML5/CSS3/SASS.</a:t>
            </a:r>
          </a:p>
          <a:p>
            <a:pPr marL="714375" lvl="1" indent="-261938">
              <a:lnSpc>
                <a:spcPct val="150000"/>
              </a:lnSpc>
              <a:buFont typeface="Wingdings" panose="05000000000000000000" pitchFamily="2" charset="2"/>
              <a:buChar char="§"/>
            </a:pPr>
            <a:r>
              <a:rPr lang="en-US">
                <a:ea typeface="Times New Roman" panose="02020603050405020304" pitchFamily="18" charset="0"/>
              </a:rPr>
              <a:t>Ví dụ: Sử dụng thuộc tính mixin, viết SASS một lần và include vào đoạn code bất cứ khi nào cần</a:t>
            </a:r>
            <a:endParaRPr lang="en-US">
              <a:effectLst/>
              <a:ea typeface="Times New Roman" panose="02020603050405020304" pitchFamily="18" charset="0"/>
            </a:endParaRPr>
          </a:p>
        </p:txBody>
      </p:sp>
      <p:grpSp>
        <p:nvGrpSpPr>
          <p:cNvPr id="3" name="Group 2">
            <a:extLst>
              <a:ext uri="{FF2B5EF4-FFF2-40B4-BE49-F238E27FC236}">
                <a16:creationId xmlns:a16="http://schemas.microsoft.com/office/drawing/2014/main" id="{A4EAE6BA-A765-4C29-85FE-321CFFBA5683}"/>
              </a:ext>
            </a:extLst>
          </p:cNvPr>
          <p:cNvGrpSpPr/>
          <p:nvPr/>
        </p:nvGrpSpPr>
        <p:grpSpPr>
          <a:xfrm>
            <a:off x="1801559" y="1422838"/>
            <a:ext cx="8588881" cy="4623415"/>
            <a:chOff x="1801559" y="1422838"/>
            <a:chExt cx="8588881" cy="4623415"/>
          </a:xfrm>
        </p:grpSpPr>
        <p:pic>
          <p:nvPicPr>
            <p:cNvPr id="2" name="Picture 1">
              <a:extLst>
                <a:ext uri="{FF2B5EF4-FFF2-40B4-BE49-F238E27FC236}">
                  <a16:creationId xmlns:a16="http://schemas.microsoft.com/office/drawing/2014/main" id="{D98F173E-DC6F-46CA-BFB6-C8BB33C85BF8}"/>
                </a:ext>
              </a:extLst>
            </p:cNvPr>
            <p:cNvPicPr>
              <a:picLocks noChangeAspect="1"/>
            </p:cNvPicPr>
            <p:nvPr/>
          </p:nvPicPr>
          <p:blipFill>
            <a:blip r:embed="rId2"/>
            <a:stretch>
              <a:fillRect/>
            </a:stretch>
          </p:blipFill>
          <p:spPr>
            <a:xfrm>
              <a:off x="1801559" y="1422838"/>
              <a:ext cx="8588881" cy="4012324"/>
            </a:xfrm>
            <a:prstGeom prst="rect">
              <a:avLst/>
            </a:prstGeom>
          </p:spPr>
        </p:pic>
        <p:sp>
          <p:nvSpPr>
            <p:cNvPr id="9" name="Hộp Văn bản 7">
              <a:extLst>
                <a:ext uri="{FF2B5EF4-FFF2-40B4-BE49-F238E27FC236}">
                  <a16:creationId xmlns:a16="http://schemas.microsoft.com/office/drawing/2014/main" id="{C858010B-14CE-439E-A1E4-7BFEF89C6BDD}"/>
                </a:ext>
              </a:extLst>
            </p:cNvPr>
            <p:cNvSpPr txBox="1"/>
            <p:nvPr/>
          </p:nvSpPr>
          <p:spPr>
            <a:xfrm>
              <a:off x="3415501" y="5676921"/>
              <a:ext cx="655949" cy="369332"/>
            </a:xfrm>
            <a:prstGeom prst="rect">
              <a:avLst/>
            </a:prstGeom>
            <a:noFill/>
          </p:spPr>
          <p:txBody>
            <a:bodyPr wrap="none" rtlCol="0">
              <a:spAutoFit/>
            </a:bodyPr>
            <a:lstStyle/>
            <a:p>
              <a:r>
                <a:rPr lang="en-US" b="1"/>
                <a:t>PUG</a:t>
              </a:r>
              <a:endParaRPr lang="en-US" b="1" dirty="0"/>
            </a:p>
          </p:txBody>
        </p:sp>
        <p:sp>
          <p:nvSpPr>
            <p:cNvPr id="10" name="Hộp Văn bản 7">
              <a:extLst>
                <a:ext uri="{FF2B5EF4-FFF2-40B4-BE49-F238E27FC236}">
                  <a16:creationId xmlns:a16="http://schemas.microsoft.com/office/drawing/2014/main" id="{A8CA2A55-0030-4C40-97C7-FE56A1FAC932}"/>
                </a:ext>
              </a:extLst>
            </p:cNvPr>
            <p:cNvSpPr txBox="1"/>
            <p:nvPr/>
          </p:nvSpPr>
          <p:spPr>
            <a:xfrm>
              <a:off x="8120552" y="5676921"/>
              <a:ext cx="835485" cy="369332"/>
            </a:xfrm>
            <a:prstGeom prst="rect">
              <a:avLst/>
            </a:prstGeom>
            <a:noFill/>
          </p:spPr>
          <p:txBody>
            <a:bodyPr wrap="none" rtlCol="0">
              <a:spAutoFit/>
            </a:bodyPr>
            <a:lstStyle/>
            <a:p>
              <a:r>
                <a:rPr lang="en-US" b="1"/>
                <a:t>HTML</a:t>
              </a:r>
              <a:endParaRPr lang="en-US" b="1" dirty="0"/>
            </a:p>
          </p:txBody>
        </p:sp>
      </p:grpSp>
    </p:spTree>
    <p:extLst>
      <p:ext uri="{BB962C8B-B14F-4D97-AF65-F5344CB8AC3E}">
        <p14:creationId xmlns:p14="http://schemas.microsoft.com/office/powerpoint/2010/main" val="31273445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par>
                                <p:cTn id="8" presetID="10" presetClass="entr" presetSubtype="0" fill="hold" nodeType="withEffect">
                                  <p:stCondLst>
                                    <p:cond delay="18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799114" y="1317881"/>
            <a:ext cx="10835838" cy="4222237"/>
          </a:xfrm>
          <a:prstGeom prst="rect">
            <a:avLst/>
          </a:prstGeom>
          <a:noFill/>
        </p:spPr>
        <p:txBody>
          <a:bodyPr wrap="square" lIns="0" tIns="36000" rIns="216000" bIns="36000" rtlCol="0">
            <a:spAutoFit/>
          </a:bodyPr>
          <a:lstStyle/>
          <a:p>
            <a:pPr marL="342900" lvl="0" indent="-342900">
              <a:lnSpc>
                <a:spcPct val="150000"/>
              </a:lnSpc>
              <a:buFont typeface="Wingdings" panose="05000000000000000000" pitchFamily="2" charset="2"/>
              <a:buChar char="q"/>
            </a:pPr>
            <a:r>
              <a:rPr lang="en-US" sz="2000" b="1">
                <a:effectLst/>
                <a:ea typeface="Times New Roman" panose="02020603050405020304" pitchFamily="18" charset="0"/>
              </a:rPr>
              <a:t>Lợi ích của việc sử dụng PUG/SASS.</a:t>
            </a:r>
          </a:p>
          <a:p>
            <a:pPr marL="714375" lvl="1" indent="-261938">
              <a:lnSpc>
                <a:spcPct val="150000"/>
              </a:lnSpc>
              <a:buFont typeface="Wingdings" panose="05000000000000000000" pitchFamily="2" charset="2"/>
              <a:buChar char="§"/>
            </a:pPr>
            <a:r>
              <a:rPr lang="vi-VN">
                <a:ea typeface="Times New Roman" panose="02020603050405020304" pitchFamily="18" charset="0"/>
              </a:rPr>
              <a:t>Giản lược cách viết các thẻ HTML, không sợ mở thẻ ở chỗ này mà quên đóng thẻ ở chỗ khác.</a:t>
            </a:r>
          </a:p>
          <a:p>
            <a:pPr marL="714375" lvl="1" indent="-261938">
              <a:lnSpc>
                <a:spcPct val="150000"/>
              </a:lnSpc>
              <a:buFont typeface="Wingdings" panose="05000000000000000000" pitchFamily="2" charset="2"/>
              <a:buChar char="§"/>
            </a:pPr>
            <a:r>
              <a:rPr lang="en-US">
                <a:ea typeface="Times New Roman" panose="02020603050405020304" pitchFamily="18" charset="0"/>
              </a:rPr>
              <a:t>Teamwork dễ dàng hơn khi sử dụng </a:t>
            </a:r>
            <a:r>
              <a:rPr lang="vi-VN">
                <a:ea typeface="Times New Roman" panose="02020603050405020304" pitchFamily="18" charset="0"/>
              </a:rPr>
              <a:t>chung </a:t>
            </a:r>
            <a:r>
              <a:rPr lang="en-US">
                <a:ea typeface="Times New Roman" panose="02020603050405020304" pitchFamily="18" charset="0"/>
              </a:rPr>
              <a:t>source </a:t>
            </a:r>
            <a:r>
              <a:rPr lang="vi-VN">
                <a:ea typeface="Times New Roman" panose="02020603050405020304" pitchFamily="18" charset="0"/>
              </a:rPr>
              <a:t>code</a:t>
            </a:r>
            <a:r>
              <a:rPr lang="en-US">
                <a:ea typeface="Times New Roman" panose="02020603050405020304" pitchFamily="18" charset="0"/>
              </a:rPr>
              <a:t> trong cùng dự án.</a:t>
            </a:r>
          </a:p>
          <a:p>
            <a:pPr marL="714375" lvl="1" indent="-261938">
              <a:lnSpc>
                <a:spcPct val="150000"/>
              </a:lnSpc>
              <a:buFont typeface="Wingdings" panose="05000000000000000000" pitchFamily="2" charset="2"/>
              <a:buChar char="§"/>
            </a:pPr>
            <a:r>
              <a:rPr lang="vi-VN">
                <a:ea typeface="Times New Roman" panose="02020603050405020304" pitchFamily="18" charset="0"/>
              </a:rPr>
              <a:t>Dễ quản lí </a:t>
            </a:r>
            <a:r>
              <a:rPr lang="en-US">
                <a:ea typeface="Times New Roman" panose="02020603050405020304" pitchFamily="18" charset="0"/>
              </a:rPr>
              <a:t>source</a:t>
            </a:r>
            <a:r>
              <a:rPr lang="vi-VN">
                <a:ea typeface="Times New Roman" panose="02020603050405020304" pitchFamily="18" charset="0"/>
              </a:rPr>
              <a:t>, </a:t>
            </a:r>
            <a:r>
              <a:rPr lang="en-US">
                <a:ea typeface="Times New Roman" panose="02020603050405020304" pitchFamily="18" charset="0"/>
              </a:rPr>
              <a:t>bảo trì source</a:t>
            </a:r>
            <a:r>
              <a:rPr lang="vi-VN">
                <a:ea typeface="Times New Roman" panose="02020603050405020304" pitchFamily="18" charset="0"/>
              </a:rPr>
              <a:t> sau này</a:t>
            </a:r>
            <a:r>
              <a:rPr lang="en-US">
                <a:ea typeface="Times New Roman" panose="02020603050405020304" pitchFamily="18" charset="0"/>
              </a:rPr>
              <a:t>.</a:t>
            </a:r>
          </a:p>
          <a:p>
            <a:pPr marL="714375" lvl="1" indent="-261938">
              <a:lnSpc>
                <a:spcPct val="150000"/>
              </a:lnSpc>
              <a:buFont typeface="Wingdings" panose="05000000000000000000" pitchFamily="2" charset="2"/>
              <a:buChar char="§"/>
            </a:pPr>
            <a:r>
              <a:rPr lang="vi-VN">
                <a:ea typeface="Times New Roman" panose="02020603050405020304" pitchFamily="18" charset="0"/>
              </a:rPr>
              <a:t>Có thể kế thừa và tái sử dụng</a:t>
            </a:r>
            <a:r>
              <a:rPr lang="en-US">
                <a:ea typeface="Times New Roman" panose="02020603050405020304" pitchFamily="18" charset="0"/>
              </a:rPr>
              <a:t>.</a:t>
            </a:r>
            <a:endParaRPr lang="vi-VN">
              <a:ea typeface="Times New Roman" panose="02020603050405020304" pitchFamily="18" charset="0"/>
            </a:endParaRPr>
          </a:p>
          <a:p>
            <a:pPr marL="714375" lvl="1" indent="-261938">
              <a:lnSpc>
                <a:spcPct val="150000"/>
              </a:lnSpc>
              <a:buFont typeface="Wingdings" panose="05000000000000000000" pitchFamily="2" charset="2"/>
              <a:buChar char="§"/>
            </a:pPr>
            <a:r>
              <a:rPr lang="vi-VN">
                <a:ea typeface="Times New Roman" panose="02020603050405020304" pitchFamily="18" charset="0"/>
              </a:rPr>
              <a:t>Tối ưu được tốc độ tải trang ( min)</a:t>
            </a:r>
            <a:r>
              <a:rPr lang="en-US">
                <a:ea typeface="Times New Roman" panose="02020603050405020304" pitchFamily="18" charset="0"/>
              </a:rPr>
              <a:t>.</a:t>
            </a:r>
            <a:endParaRPr lang="vi-VN">
              <a:ea typeface="Times New Roman" panose="02020603050405020304" pitchFamily="18" charset="0"/>
            </a:endParaRPr>
          </a:p>
          <a:p>
            <a:pPr marL="714375" lvl="1" indent="-261938">
              <a:lnSpc>
                <a:spcPct val="150000"/>
              </a:lnSpc>
              <a:buFont typeface="Wingdings" panose="05000000000000000000" pitchFamily="2" charset="2"/>
              <a:buChar char="§"/>
            </a:pPr>
            <a:r>
              <a:rPr lang="vi-VN">
                <a:ea typeface="Times New Roman" panose="02020603050405020304" pitchFamily="18" charset="0"/>
              </a:rPr>
              <a:t>Quản lí</a:t>
            </a:r>
            <a:r>
              <a:rPr lang="en-US">
                <a:ea typeface="Times New Roman" panose="02020603050405020304" pitchFamily="18" charset="0"/>
              </a:rPr>
              <a:t> nhiều plugin dễ dàng.</a:t>
            </a:r>
          </a:p>
          <a:p>
            <a:pPr marL="714375" lvl="1" indent="-261938">
              <a:lnSpc>
                <a:spcPct val="150000"/>
              </a:lnSpc>
              <a:buFont typeface="Wingdings" panose="05000000000000000000" pitchFamily="2" charset="2"/>
              <a:buChar char="§"/>
            </a:pPr>
            <a:r>
              <a:rPr lang="en-US">
                <a:ea typeface="Times New Roman" panose="02020603050405020304" pitchFamily="18" charset="0"/>
              </a:rPr>
              <a:t>Lập trình theo kiểu </a:t>
            </a:r>
            <a:r>
              <a:rPr lang="vi-VN">
                <a:ea typeface="Times New Roman" panose="02020603050405020304" pitchFamily="18" charset="0"/>
              </a:rPr>
              <a:t>phân cấp</a:t>
            </a:r>
            <a:r>
              <a:rPr lang="en-US">
                <a:ea typeface="Times New Roman" panose="02020603050405020304" pitchFamily="18" charset="0"/>
              </a:rPr>
              <a:t>, giúp chúng ta </a:t>
            </a:r>
            <a:r>
              <a:rPr lang="vi-VN">
                <a:ea typeface="Times New Roman" panose="02020603050405020304" pitchFamily="18" charset="0"/>
              </a:rPr>
              <a:t>dễ dàng tìm thấy </a:t>
            </a:r>
            <a:r>
              <a:rPr lang="en-US">
                <a:ea typeface="Times New Roman" panose="02020603050405020304" pitchFamily="18" charset="0"/>
              </a:rPr>
              <a:t>phần tử cha</a:t>
            </a:r>
            <a:r>
              <a:rPr lang="vi-VN">
                <a:ea typeface="Times New Roman" panose="02020603050405020304" pitchFamily="18" charset="0"/>
              </a:rPr>
              <a:t>, viết nhanh </a:t>
            </a:r>
            <a:r>
              <a:rPr lang="en-US">
                <a:ea typeface="Times New Roman" panose="02020603050405020304" pitchFamily="18" charset="0"/>
              </a:rPr>
              <a:t>thuộc tính.</a:t>
            </a:r>
          </a:p>
          <a:p>
            <a:pPr marL="714375" lvl="1" indent="-261938">
              <a:lnSpc>
                <a:spcPct val="150000"/>
              </a:lnSpc>
              <a:buFont typeface="Wingdings" panose="05000000000000000000" pitchFamily="2" charset="2"/>
              <a:buChar char="§"/>
            </a:pPr>
            <a:r>
              <a:rPr lang="en-US">
                <a:ea typeface="Times New Roman" panose="02020603050405020304" pitchFamily="18" charset="0"/>
              </a:rPr>
              <a:t>Sử dụng các biến giúp cho việc thay đổi phần chung của dự án một cách nhanh chóng và hiệu quả.</a:t>
            </a:r>
            <a:endParaRPr lang="vi-VN">
              <a:ea typeface="Times New Roman" panose="02020603050405020304" pitchFamily="18" charset="0"/>
            </a:endParaRPr>
          </a:p>
        </p:txBody>
      </p:sp>
    </p:spTree>
    <p:extLst>
      <p:ext uri="{BB962C8B-B14F-4D97-AF65-F5344CB8AC3E}">
        <p14:creationId xmlns:p14="http://schemas.microsoft.com/office/powerpoint/2010/main" val="29710846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softEdge rad="0"/>
          </a:effectLst>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54AD38-10F9-4B0F-910B-B2D348CC95F2}"/>
              </a:ext>
            </a:extLst>
          </p:cNvPr>
          <p:cNvSpPr txBox="1"/>
          <p:nvPr/>
        </p:nvSpPr>
        <p:spPr>
          <a:xfrm>
            <a:off x="5111457" y="2263267"/>
            <a:ext cx="6675983" cy="2251954"/>
          </a:xfrm>
          <a:prstGeom prst="rect">
            <a:avLst/>
          </a:prstGeom>
          <a:noFill/>
        </p:spPr>
        <p:txBody>
          <a:bodyPr wrap="square" lIns="0" tIns="36000" rIns="216000" bIns="36000" rtlCol="0">
            <a:spAutoFit/>
          </a:bodyPr>
          <a:lstStyle/>
          <a:p>
            <a:pPr marL="457200" indent="-457200">
              <a:lnSpc>
                <a:spcPct val="130000"/>
              </a:lnSpc>
              <a:spcBef>
                <a:spcPts val="1000"/>
              </a:spcBef>
              <a:buFont typeface="Wingdings" panose="05000000000000000000" pitchFamily="2" charset="2"/>
              <a:buChar char="ü"/>
            </a:pPr>
            <a:r>
              <a:rPr lang="en-US" sz="2600" b="1"/>
              <a:t>LÊ ĐỨC HUY </a:t>
            </a:r>
            <a:r>
              <a:rPr lang="en-US" sz="2600" b="1">
                <a:solidFill>
                  <a:srgbClr val="92D050"/>
                </a:solidFill>
              </a:rPr>
              <a:t>( BACKEND )</a:t>
            </a:r>
          </a:p>
          <a:p>
            <a:pPr marL="742915" lvl="1" indent="-285750">
              <a:lnSpc>
                <a:spcPct val="130000"/>
              </a:lnSpc>
              <a:spcBef>
                <a:spcPts val="1000"/>
              </a:spcBef>
              <a:buFont typeface="Wingdings" panose="05000000000000000000" pitchFamily="2" charset="2"/>
              <a:buChar char="§"/>
            </a:pPr>
            <a:r>
              <a:rPr lang="en-US" b="1"/>
              <a:t>Vị trí đảm nhiệm : Back-end,  phân tích  database</a:t>
            </a:r>
          </a:p>
          <a:p>
            <a:pPr marL="800065" lvl="1" indent="-342900">
              <a:lnSpc>
                <a:spcPct val="130000"/>
              </a:lnSpc>
              <a:spcBef>
                <a:spcPts val="1000"/>
              </a:spcBef>
              <a:buFont typeface="Wingdings" panose="05000000000000000000" pitchFamily="2" charset="2"/>
              <a:buChar char="§"/>
            </a:pPr>
            <a:r>
              <a:rPr lang="en-US" b="1"/>
              <a:t>Chức năng đảm nhiệm : Thanh toán, bộ lọc sản phẩm, yêu thích sản phẩm, so sánh sản phẩm, lịch sử trang đã xem</a:t>
            </a:r>
            <a:endParaRPr lang="en-US" sz="1100">
              <a:solidFill>
                <a:schemeClr val="tx1">
                  <a:alpha val="70000"/>
                </a:schemeClr>
              </a:solidFill>
            </a:endParaRPr>
          </a:p>
        </p:txBody>
      </p:sp>
      <p:pic>
        <p:nvPicPr>
          <p:cNvPr id="10" name="Picture Placeholder 17">
            <a:extLst>
              <a:ext uri="{FF2B5EF4-FFF2-40B4-BE49-F238E27FC236}">
                <a16:creationId xmlns:a16="http://schemas.microsoft.com/office/drawing/2014/main" id="{263AF643-154C-4F66-B06D-65704480A1A8}"/>
              </a:ext>
            </a:extLst>
          </p:cNvPr>
          <p:cNvPicPr>
            <a:picLocks/>
          </p:cNvPicPr>
          <p:nvPr/>
        </p:nvPicPr>
        <p:blipFill>
          <a:blip r:embed="rId4">
            <a:extLst>
              <a:ext uri="{28A0092B-C50C-407E-A947-70E740481C1C}">
                <a14:useLocalDpi xmlns:a14="http://schemas.microsoft.com/office/drawing/2010/main" val="0"/>
              </a:ext>
            </a:extLst>
          </a:blip>
          <a:srcRect t="7205" b="7205"/>
          <a:stretch/>
        </p:blipFill>
        <p:spPr>
          <a:xfrm>
            <a:off x="1044029" y="1163871"/>
            <a:ext cx="3740868" cy="50501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1582487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4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28A0092B-C50C-407E-A947-70E740481C1C}">
                <a14:useLocalDpi xmlns:a14="http://schemas.microsoft.com/office/drawing/2010/main" val="0"/>
              </a:ext>
            </a:extLst>
          </a:blip>
          <a:srcRect t="7779" b="7779"/>
          <a:stretch/>
        </p:blipFill>
        <p:spPr>
          <a:xfrm>
            <a:off x="0" y="0"/>
            <a:ext cx="12192000" cy="6857999"/>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solidFill>
                  <a:schemeClr val="bg1"/>
                </a:solidFill>
                <a:latin typeface="Montserrat SemiBold" charset="0"/>
                <a:ea typeface="Montserrat SemiBold" charset="0"/>
                <a:cs typeface="Montserrat SemiBold" charset="0"/>
              </a:rPr>
              <a:t>VIFLAND</a:t>
            </a:r>
            <a:endParaRPr lang="en-US" sz="900" b="1" i="0" dirty="0">
              <a:solidFill>
                <a:schemeClr val="bg1"/>
              </a:solidFill>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Title 3">
            <a:extLst>
              <a:ext uri="{FF2B5EF4-FFF2-40B4-BE49-F238E27FC236}">
                <a16:creationId xmlns:a16="http://schemas.microsoft.com/office/drawing/2014/main" id="{2D5F4172-2785-471F-AB15-B986A97E7DCA}"/>
              </a:ext>
            </a:extLst>
          </p:cNvPr>
          <p:cNvSpPr txBox="1">
            <a:spLocks/>
          </p:cNvSpPr>
          <p:nvPr/>
        </p:nvSpPr>
        <p:spPr>
          <a:xfrm>
            <a:off x="2169731" y="4854912"/>
            <a:ext cx="7852537" cy="1375767"/>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solidFill>
                  <a:srgbClr val="262525"/>
                </a:solidFill>
                <a:effectLst>
                  <a:outerShdw blurRad="50800" dist="38100" dir="2700000" algn="tl" rotWithShape="0">
                    <a:prstClr val="black">
                      <a:alpha val="40000"/>
                    </a:prstClr>
                  </a:outerShdw>
                </a:effectLst>
              </a:rPr>
              <a:t>GIỚI THIỆU CẤU TRÚC HỆ THỐNG BACKEND</a:t>
            </a:r>
          </a:p>
        </p:txBody>
      </p:sp>
      <p:pic>
        <p:nvPicPr>
          <p:cNvPr id="11" name="Picture 10">
            <a:extLst>
              <a:ext uri="{FF2B5EF4-FFF2-40B4-BE49-F238E27FC236}">
                <a16:creationId xmlns:a16="http://schemas.microsoft.com/office/drawing/2014/main" id="{E900E252-AC18-42AB-B3FC-B0F161806F22}"/>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509433" y="743519"/>
            <a:ext cx="5173132" cy="3582394"/>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42106495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70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100"/>
                                        <p:tgtEl>
                                          <p:spTgt spid="11"/>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3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031934" y="1286110"/>
            <a:ext cx="10835838" cy="4285780"/>
          </a:xfrm>
          <a:prstGeom prst="rect">
            <a:avLst/>
          </a:prstGeom>
          <a:noFill/>
        </p:spPr>
        <p:txBody>
          <a:bodyPr wrap="square" lIns="0" tIns="36000" rIns="216000" bIns="36000" rtlCol="0" anchor="ctr">
            <a:spAutoFit/>
          </a:bodyPr>
          <a:lstStyle/>
          <a:p>
            <a:pPr marL="342900" lvl="0" indent="-342900">
              <a:lnSpc>
                <a:spcPct val="200000"/>
              </a:lnSpc>
              <a:buFont typeface="Wingdings" panose="05000000000000000000" pitchFamily="2" charset="2"/>
              <a:buChar char="q"/>
            </a:pPr>
            <a:r>
              <a:rPr lang="vi-VN" sz="2000" b="1">
                <a:ea typeface="Times New Roman" panose="02020603050405020304" pitchFamily="18" charset="0"/>
              </a:rPr>
              <a:t>Hệ thống webiste được viết bằng ngôn ngữ PHP theo mô hình MVC dựa trên framework Laravel. Laravel là một PHP framework mã nguồn mở, miễn phí và đây là framework đứng đầu về độ phổ biến với một cộng đồng người sử dụng vô cùng lớn</a:t>
            </a:r>
            <a:r>
              <a:rPr lang="en-US" sz="2000" b="1">
                <a:ea typeface="Times New Roman" panose="02020603050405020304" pitchFamily="18" charset="0"/>
              </a:rPr>
              <a:t>.</a:t>
            </a:r>
          </a:p>
          <a:p>
            <a:pPr marL="342900" lvl="0" indent="-342900">
              <a:lnSpc>
                <a:spcPct val="200000"/>
              </a:lnSpc>
              <a:buFont typeface="Wingdings" panose="05000000000000000000" pitchFamily="2" charset="2"/>
              <a:buChar char="q"/>
            </a:pPr>
            <a:endParaRPr lang="en-US" sz="2000" b="1">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a typeface="Times New Roman" panose="02020603050405020304" pitchFamily="18" charset="0"/>
              </a:rPr>
              <a:t>Sử dụng </a:t>
            </a:r>
            <a:r>
              <a:rPr lang="vi-VN" sz="2000" b="1">
                <a:ea typeface="Times New Roman" panose="02020603050405020304" pitchFamily="18" charset="0"/>
              </a:rPr>
              <a:t>mô hình MVC dựa trên framework Laravel. Laravel là một PHP framework mã nguồn mở, miễn phí và đây là framework đứng đầu về độ phổ biến với một cộng đồng người sử dụng vô cùng lớn</a:t>
            </a:r>
            <a:endParaRPr lang="en-US" sz="2000" b="1">
              <a:effectLst/>
              <a:ea typeface="Times New Roman" panose="02020603050405020304" pitchFamily="18" charset="0"/>
            </a:endParaRPr>
          </a:p>
        </p:txBody>
      </p:sp>
    </p:spTree>
    <p:extLst>
      <p:ext uri="{BB962C8B-B14F-4D97-AF65-F5344CB8AC3E}">
        <p14:creationId xmlns:p14="http://schemas.microsoft.com/office/powerpoint/2010/main" val="176232950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LightScreen trans="85000"/>
                    </a14:imgEffect>
                  </a14:imgLayer>
                </a14:imgProps>
              </a:ext>
              <a:ext uri="{28A0092B-C50C-407E-A947-70E740481C1C}">
                <a14:useLocalDpi xmlns:a14="http://schemas.microsoft.com/office/drawing/2010/main" val="0"/>
              </a:ext>
            </a:extLst>
          </a:blip>
          <a:srcRect/>
          <a:stretch/>
        </p:blipFill>
        <p:spPr>
          <a:xfrm>
            <a:off x="0" y="0"/>
            <a:ext cx="12192000" cy="6857999"/>
          </a:xfrm>
          <a:prstGeom prst="rect">
            <a:avLst/>
          </a:prstGeom>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solidFill>
                  <a:schemeClr val="bg1"/>
                </a:solidFill>
                <a:latin typeface="Montserrat SemiBold" charset="0"/>
                <a:ea typeface="Montserrat SemiBold" charset="0"/>
                <a:cs typeface="Montserrat SemiBold" charset="0"/>
              </a:rPr>
              <a:t>VIFLAND</a:t>
            </a:r>
            <a:endParaRPr lang="en-US" sz="900" b="1" i="0" dirty="0">
              <a:solidFill>
                <a:schemeClr val="bg1"/>
              </a:solidFill>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Title 3">
            <a:extLst>
              <a:ext uri="{FF2B5EF4-FFF2-40B4-BE49-F238E27FC236}">
                <a16:creationId xmlns:a16="http://schemas.microsoft.com/office/drawing/2014/main" id="{4D90A9ED-4957-459D-87C3-3B171EFB4E69}"/>
              </a:ext>
            </a:extLst>
          </p:cNvPr>
          <p:cNvSpPr txBox="1">
            <a:spLocks/>
          </p:cNvSpPr>
          <p:nvPr/>
        </p:nvSpPr>
        <p:spPr>
          <a:xfrm>
            <a:off x="2854449" y="4589098"/>
            <a:ext cx="6483100" cy="787505"/>
          </a:xfrm>
          <a:prstGeom prst="rect">
            <a:avLst/>
          </a:prstGeom>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solidFill>
                  <a:srgbClr val="262525"/>
                </a:solidFill>
                <a:effectLst>
                  <a:reflection blurRad="6350" stA="60000" endA="900" endPos="60000" dist="29997" dir="5400000" sy="-100000" algn="bl" rotWithShape="0"/>
                </a:effectLst>
              </a:rPr>
              <a:t>GIỚI THIỆU GIT</a:t>
            </a:r>
          </a:p>
        </p:txBody>
      </p:sp>
      <p:pic>
        <p:nvPicPr>
          <p:cNvPr id="13" name="Picture 12">
            <a:extLst>
              <a:ext uri="{FF2B5EF4-FFF2-40B4-BE49-F238E27FC236}">
                <a16:creationId xmlns:a16="http://schemas.microsoft.com/office/drawing/2014/main" id="{29524FCE-0209-475C-AE38-274505748402}"/>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464038" y="1481397"/>
            <a:ext cx="7263921" cy="241525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359196583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0-#ppt_w/2"/>
                                          </p:val>
                                        </p:tav>
                                        <p:tav tm="100000">
                                          <p:val>
                                            <p:strVal val="#ppt_x"/>
                                          </p:val>
                                        </p:tav>
                                      </p:tavLst>
                                    </p:anim>
                                    <p:anim calcmode="lin" valueType="num">
                                      <p:cBhvr additive="base">
                                        <p:cTn id="16" dur="500" fill="hold"/>
                                        <p:tgtEl>
                                          <p:spTgt spid="9"/>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7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100"/>
                                        <p:tgtEl>
                                          <p:spTgt spid="13"/>
                                        </p:tgtEl>
                                      </p:cBhvr>
                                    </p:animEffect>
                                  </p:childTnLst>
                                </p:cTn>
                              </p:par>
                              <p:par>
                                <p:cTn id="20" presetID="10" presetClass="entr" presetSubtype="0" fill="hold" grpId="0" nodeType="withEffect">
                                  <p:stCondLst>
                                    <p:cond delay="170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3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031934" y="204800"/>
            <a:ext cx="10835838" cy="6653672"/>
          </a:xfrm>
          <a:prstGeom prst="rect">
            <a:avLst/>
          </a:prstGeom>
          <a:noFill/>
        </p:spPr>
        <p:txBody>
          <a:bodyPr wrap="square" lIns="0" tIns="36000" rIns="216000" bIns="36000" rtlCol="0" anchor="ctr">
            <a:spAutoFit/>
          </a:bodyPr>
          <a:lstStyle/>
          <a:p>
            <a:pPr marL="342900" lvl="0" indent="-342900">
              <a:lnSpc>
                <a:spcPct val="200000"/>
              </a:lnSpc>
              <a:buFont typeface="Wingdings" panose="05000000000000000000" pitchFamily="2" charset="2"/>
              <a:buChar char="q"/>
            </a:pPr>
            <a:r>
              <a:rPr lang="en-US" sz="2000" b="1">
                <a:effectLst/>
                <a:ea typeface="Times New Roman" panose="02020603050405020304" pitchFamily="18" charset="0"/>
              </a:rPr>
              <a:t>GIT là gì ?</a:t>
            </a:r>
          </a:p>
          <a:p>
            <a:pPr marL="714375" lvl="1" indent="-261938">
              <a:lnSpc>
                <a:spcPct val="150000"/>
              </a:lnSpc>
              <a:buFont typeface="Wingdings" panose="05000000000000000000" pitchFamily="2" charset="2"/>
              <a:buChar char="§"/>
            </a:pPr>
            <a:r>
              <a:rPr lang="vi-VN">
                <a:ea typeface="Times New Roman" panose="02020603050405020304" pitchFamily="18" charset="0"/>
              </a:rPr>
              <a:t>Git là một hệ thống quản lý phiên bản phân tán phổ biến nhất hiện nay. Git cung cấp cho mỗi lập trình viên kho lưu trữ riêng chứa toàn bộ lịch sử thay đổi</a:t>
            </a:r>
            <a:r>
              <a:rPr lang="en-US">
                <a:ea typeface="Times New Roman" panose="02020603050405020304" pitchFamily="18" charset="0"/>
              </a:rPr>
              <a:t>. </a:t>
            </a:r>
          </a:p>
          <a:p>
            <a:pPr marL="714375" lvl="1" indent="-261938">
              <a:lnSpc>
                <a:spcPct val="150000"/>
              </a:lnSpc>
              <a:buFont typeface="Wingdings" panose="05000000000000000000" pitchFamily="2" charset="2"/>
              <a:buChar char="§"/>
            </a:pPr>
            <a:r>
              <a:rPr lang="en-US">
                <a:ea typeface="Times New Roman" panose="02020603050405020304" pitchFamily="18" charset="0"/>
              </a:rPr>
              <a:t>Git g</a:t>
            </a:r>
            <a:r>
              <a:rPr lang="vi-VN">
                <a:ea typeface="Times New Roman" panose="02020603050405020304" pitchFamily="18" charset="0"/>
              </a:rPr>
              <a:t>iúp mỗi máy tính có thể lưu trữ nhiều phiên bản khác nhau của một mã nguồn được clone từ một kho chứa mã nguồn (repository), </a:t>
            </a:r>
            <a:r>
              <a:rPr lang="en-US">
                <a:ea typeface="Times New Roman" panose="02020603050405020304" pitchFamily="18" charset="0"/>
              </a:rPr>
              <a:t>và </a:t>
            </a:r>
            <a:r>
              <a:rPr lang="vi-VN">
                <a:ea typeface="Times New Roman" panose="02020603050405020304" pitchFamily="18" charset="0"/>
              </a:rPr>
              <a:t>mỗi thay đổi vào mã nguồn trên máy tính sẽ có thể ủy thác (commit) rồi đưa lên máy chủ nơi đặt kho chứa chính</a:t>
            </a:r>
            <a:endParaRPr lang="en-US">
              <a:ea typeface="Times New Roman" panose="02020603050405020304" pitchFamily="18" charset="0"/>
            </a:endParaRPr>
          </a:p>
          <a:p>
            <a:pPr marL="342900" lvl="0" indent="-342900">
              <a:lnSpc>
                <a:spcPct val="200000"/>
              </a:lnSpc>
              <a:buFont typeface="Wingdings" panose="05000000000000000000" pitchFamily="2" charset="2"/>
              <a:buChar char="q"/>
            </a:pPr>
            <a:r>
              <a:rPr lang="en-US" sz="2000" b="1">
                <a:effectLst/>
                <a:ea typeface="Times New Roman" panose="02020603050405020304" pitchFamily="18" charset="0"/>
              </a:rPr>
              <a:t>Tại sao nên sử dụng GIT?</a:t>
            </a:r>
          </a:p>
          <a:p>
            <a:pPr marL="714375" lvl="1" indent="-261938">
              <a:lnSpc>
                <a:spcPct val="150000"/>
              </a:lnSpc>
              <a:buFont typeface="Wingdings" panose="05000000000000000000" pitchFamily="2" charset="2"/>
              <a:buChar char="§"/>
            </a:pPr>
            <a:r>
              <a:rPr lang="vi-VN">
                <a:ea typeface="Times New Roman" panose="02020603050405020304" pitchFamily="18" charset="0"/>
              </a:rPr>
              <a:t>Git giúp việc phân tách nhập các nhánh dễ dàng hơn, đặc biệt trong quản lí source nhóm.</a:t>
            </a:r>
          </a:p>
          <a:p>
            <a:pPr marL="714375" lvl="1" indent="-261938">
              <a:lnSpc>
                <a:spcPct val="150000"/>
              </a:lnSpc>
              <a:buFont typeface="Wingdings" panose="05000000000000000000" pitchFamily="2" charset="2"/>
              <a:buChar char="§"/>
            </a:pPr>
            <a:r>
              <a:rPr lang="vi-VN">
                <a:ea typeface="Times New Roman" panose="02020603050405020304" pitchFamily="18" charset="0"/>
              </a:rPr>
              <a:t>GIT hoạt động theo mô hình Local và Remote repositories: </a:t>
            </a:r>
            <a:r>
              <a:rPr lang="en-US">
                <a:ea typeface="Times New Roman" panose="02020603050405020304" pitchFamily="18" charset="0"/>
              </a:rPr>
              <a:t>người dùng</a:t>
            </a:r>
            <a:r>
              <a:rPr lang="vi-VN">
                <a:ea typeface="Times New Roman" panose="02020603050405020304" pitchFamily="18" charset="0"/>
              </a:rPr>
              <a:t> hoàn toàn có thể làm mọi công việc trên bản sao (local) repository trên máy tính. Sau khi hoàn thiện có thể đẩy lên Remote repository để chia sẻ cho người khác.</a:t>
            </a:r>
          </a:p>
          <a:p>
            <a:pPr marL="714375" lvl="1" indent="-261938">
              <a:lnSpc>
                <a:spcPct val="150000"/>
              </a:lnSpc>
              <a:buFont typeface="Wingdings" panose="05000000000000000000" pitchFamily="2" charset="2"/>
              <a:buChar char="§"/>
            </a:pPr>
            <a:r>
              <a:rPr lang="vi-VN">
                <a:ea typeface="Times New Roman" panose="02020603050405020304" pitchFamily="18" charset="0"/>
              </a:rPr>
              <a:t>Các team leader có thể quản lý code, điều hành, tổng hợp công việc của nhóm.</a:t>
            </a:r>
          </a:p>
          <a:p>
            <a:pPr marL="714375" lvl="1" indent="-261938">
              <a:lnSpc>
                <a:spcPct val="150000"/>
              </a:lnSpc>
              <a:buFont typeface="Wingdings" panose="05000000000000000000" pitchFamily="2" charset="2"/>
              <a:buChar char="§"/>
            </a:pPr>
            <a:r>
              <a:rPr lang="vi-VN">
                <a:ea typeface="Times New Roman" panose="02020603050405020304" pitchFamily="18" charset="0"/>
              </a:rPr>
              <a:t>Những lập trình viên tham gia các nhóm làm dự án có thể quản lý code của mình, chia sẻ cũng như nhận code từ đồng nghiệp.</a:t>
            </a:r>
          </a:p>
          <a:p>
            <a:pPr marL="714375" lvl="1" indent="-261938">
              <a:lnSpc>
                <a:spcPct val="150000"/>
              </a:lnSpc>
              <a:buFont typeface="Wingdings" panose="05000000000000000000" pitchFamily="2" charset="2"/>
              <a:buChar char="§"/>
            </a:pPr>
            <a:endParaRPr lang="en-US">
              <a:effectLst/>
              <a:ea typeface="Times New Roman" panose="02020603050405020304" pitchFamily="18" charset="0"/>
            </a:endParaRPr>
          </a:p>
        </p:txBody>
      </p:sp>
    </p:spTree>
    <p:extLst>
      <p:ext uri="{BB962C8B-B14F-4D97-AF65-F5344CB8AC3E}">
        <p14:creationId xmlns:p14="http://schemas.microsoft.com/office/powerpoint/2010/main" val="379175278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662479" y="1448686"/>
            <a:ext cx="10835838" cy="3960627"/>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ffectLst/>
                <a:ea typeface="Times New Roman" panose="02020603050405020304" pitchFamily="18" charset="0"/>
              </a:rPr>
              <a:t>Lợi ích của việc sử dụng GIT?</a:t>
            </a:r>
          </a:p>
          <a:p>
            <a:pPr marL="714375" lvl="1" indent="-261938">
              <a:lnSpc>
                <a:spcPct val="150000"/>
              </a:lnSpc>
              <a:buFont typeface="Wingdings" panose="05000000000000000000" pitchFamily="2" charset="2"/>
              <a:buChar char="§"/>
            </a:pPr>
            <a:r>
              <a:rPr lang="vi-VN">
                <a:ea typeface="Times New Roman" panose="02020603050405020304" pitchFamily="18" charset="0"/>
              </a:rPr>
              <a:t>Dễ sử dụng, thao tác nhanh, gọn, lẹ và rất an toàn.</a:t>
            </a:r>
            <a:endParaRPr lang="en-US">
              <a:ea typeface="Times New Roman" panose="02020603050405020304" pitchFamily="18" charset="0"/>
            </a:endParaRPr>
          </a:p>
          <a:p>
            <a:pPr marL="714375" lvl="1" indent="-261938">
              <a:lnSpc>
                <a:spcPct val="150000"/>
              </a:lnSpc>
              <a:buFont typeface="Wingdings" panose="05000000000000000000" pitchFamily="2" charset="2"/>
              <a:buChar char="§"/>
            </a:pPr>
            <a:r>
              <a:rPr lang="vi-VN">
                <a:ea typeface="Times New Roman" panose="02020603050405020304" pitchFamily="18" charset="0"/>
              </a:rPr>
              <a:t>Quản lý source code chuyên nghiệp</a:t>
            </a:r>
            <a:r>
              <a:rPr lang="en-US">
                <a:ea typeface="Times New Roman" panose="02020603050405020304" pitchFamily="18" charset="0"/>
              </a:rPr>
              <a:t>.</a:t>
            </a:r>
          </a:p>
          <a:p>
            <a:pPr marL="714375" lvl="1" indent="-261938">
              <a:lnSpc>
                <a:spcPct val="150000"/>
              </a:lnSpc>
              <a:buFont typeface="Wingdings" panose="05000000000000000000" pitchFamily="2" charset="2"/>
              <a:buChar char="§"/>
            </a:pPr>
            <a:r>
              <a:rPr lang="vi-VN">
                <a:ea typeface="Times New Roman" panose="02020603050405020304" pitchFamily="18" charset="0"/>
              </a:rPr>
              <a:t>Hạn chế được lỗi xảy ra trong quá trình code trong 1 team</a:t>
            </a:r>
            <a:endParaRPr lang="en-US">
              <a:ea typeface="Times New Roman" panose="02020603050405020304" pitchFamily="18" charset="0"/>
            </a:endParaRPr>
          </a:p>
          <a:p>
            <a:pPr marL="714375" lvl="1" indent="-261938">
              <a:lnSpc>
                <a:spcPct val="150000"/>
              </a:lnSpc>
              <a:buFont typeface="Wingdings" panose="05000000000000000000" pitchFamily="2" charset="2"/>
              <a:buChar char="§"/>
            </a:pPr>
            <a:r>
              <a:rPr lang="vi-VN">
                <a:ea typeface="Times New Roman" panose="02020603050405020304" pitchFamily="18" charset="0"/>
              </a:rPr>
              <a:t>Khi gặp lỗi có thể dễ dàng Backup lại phiên bản trước</a:t>
            </a:r>
          </a:p>
          <a:p>
            <a:pPr marL="714375" lvl="1" indent="-261938">
              <a:lnSpc>
                <a:spcPct val="150000"/>
              </a:lnSpc>
              <a:buFont typeface="Wingdings" panose="05000000000000000000" pitchFamily="2" charset="2"/>
              <a:buChar char="§"/>
            </a:pPr>
            <a:r>
              <a:rPr lang="en-US">
                <a:ea typeface="Times New Roman" panose="02020603050405020304" pitchFamily="18" charset="0"/>
              </a:rPr>
              <a:t>D</a:t>
            </a:r>
            <a:r>
              <a:rPr lang="vi-VN">
                <a:ea typeface="Times New Roman" panose="02020603050405020304" pitchFamily="18" charset="0"/>
              </a:rPr>
              <a:t>ễ dàng kết hợp các phân nhánh (branch), có thể giúp quy trình làm việc code theo nhóm đơn giản hơn rất nhiều.</a:t>
            </a:r>
          </a:p>
          <a:p>
            <a:pPr marL="714375" lvl="1" indent="-261938">
              <a:lnSpc>
                <a:spcPct val="150000"/>
              </a:lnSpc>
              <a:buFont typeface="Wingdings" panose="05000000000000000000" pitchFamily="2" charset="2"/>
              <a:buChar char="§"/>
            </a:pPr>
            <a:r>
              <a:rPr lang="vi-VN">
                <a:ea typeface="Times New Roman" panose="02020603050405020304" pitchFamily="18" charset="0"/>
              </a:rPr>
              <a:t>Chỉ cần clone mã nguồn từ </a:t>
            </a:r>
            <a:r>
              <a:rPr lang="en-US">
                <a:ea typeface="Times New Roman" panose="02020603050405020304" pitchFamily="18" charset="0"/>
              </a:rPr>
              <a:t>github là có thể sử dụng ở mọi nơi</a:t>
            </a:r>
            <a:endParaRPr lang="vi-VN">
              <a:ea typeface="Times New Roman" panose="02020603050405020304" pitchFamily="18" charset="0"/>
            </a:endParaRPr>
          </a:p>
          <a:p>
            <a:pPr marL="714375" lvl="1" indent="-261938">
              <a:lnSpc>
                <a:spcPct val="150000"/>
              </a:lnSpc>
              <a:buFont typeface="Wingdings" panose="05000000000000000000" pitchFamily="2" charset="2"/>
              <a:buChar char="§"/>
            </a:pPr>
            <a:r>
              <a:rPr lang="vi-VN">
                <a:ea typeface="Times New Roman" panose="02020603050405020304" pitchFamily="18" charset="0"/>
              </a:rPr>
              <a:t>Dễ dàng trong việc deployment sản phẩm</a:t>
            </a:r>
            <a:endParaRPr lang="en-US">
              <a:effectLst/>
              <a:ea typeface="Times New Roman" panose="02020603050405020304" pitchFamily="18" charset="0"/>
            </a:endParaRPr>
          </a:p>
        </p:txBody>
      </p:sp>
    </p:spTree>
    <p:extLst>
      <p:ext uri="{BB962C8B-B14F-4D97-AF65-F5344CB8AC3E}">
        <p14:creationId xmlns:p14="http://schemas.microsoft.com/office/powerpoint/2010/main" val="89515020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9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9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chemeClr val="accent4">
                      <a:lumMod val="75000"/>
                      <a:alpha val="40000"/>
                    </a:schemeClr>
                  </a:glow>
                  <a:reflection blurRad="6350" stA="55000" endA="300" endPos="45500" dir="5400000" sy="-100000" algn="bl" rotWithShape="0"/>
                </a:effectLst>
              </a:rPr>
              <a:t>CẤU TRÚC ROUTE</a:t>
            </a:r>
          </a:p>
        </p:txBody>
      </p:sp>
    </p:spTree>
    <p:extLst>
      <p:ext uri="{BB962C8B-B14F-4D97-AF65-F5344CB8AC3E}">
        <p14:creationId xmlns:p14="http://schemas.microsoft.com/office/powerpoint/2010/main" val="13251295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Hình ảnh 62">
            <a:extLst>
              <a:ext uri="{FF2B5EF4-FFF2-40B4-BE49-F238E27FC236}">
                <a16:creationId xmlns:a16="http://schemas.microsoft.com/office/drawing/2014/main" id="{15F08785-EBB6-4CC0-BA45-2C56F09E6A5E}"/>
              </a:ext>
            </a:extLst>
          </p:cNvPr>
          <p:cNvPicPr/>
          <p:nvPr/>
        </p:nvPicPr>
        <p:blipFill rotWithShape="1">
          <a:blip r:embed="rId2"/>
          <a:srcRect r="29321" b="53019"/>
          <a:stretch/>
        </p:blipFill>
        <p:spPr>
          <a:xfrm>
            <a:off x="1245322" y="367979"/>
            <a:ext cx="9701356" cy="6122042"/>
          </a:xfrm>
          <a:prstGeom prst="rect">
            <a:avLst/>
          </a:prstGeom>
        </p:spPr>
      </p:pic>
    </p:spTree>
    <p:extLst>
      <p:ext uri="{BB962C8B-B14F-4D97-AF65-F5344CB8AC3E}">
        <p14:creationId xmlns:p14="http://schemas.microsoft.com/office/powerpoint/2010/main" val="132392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A863182-5277-40EA-B3C4-A0406F4A7110}"/>
              </a:ext>
            </a:extLst>
          </p:cNvPr>
          <p:cNvPicPr>
            <a:picLocks noChangeAspect="1"/>
          </p:cNvPicPr>
          <p:nvPr/>
        </p:nvPicPr>
        <p:blipFill>
          <a:blip r:embed="rId2">
            <a:extLst>
              <a:ext uri="{28A0092B-C50C-407E-A947-70E740481C1C}">
                <a14:useLocalDpi xmlns:a14="http://schemas.microsoft.com/office/drawing/2010/main" val="0"/>
              </a:ext>
            </a:extLst>
          </a:blip>
          <a:srcRect t="7812" b="7812"/>
          <a:stretch/>
        </p:blipFill>
        <p:spPr>
          <a:xfrm rot="10800000">
            <a:off x="0" y="0"/>
            <a:ext cx="12192000" cy="6858000"/>
          </a:xfrm>
          <a:prstGeom prst="rect">
            <a:avLst/>
          </a:prstGeom>
        </p:spPr>
      </p:pic>
      <p:sp>
        <p:nvSpPr>
          <p:cNvPr id="14" name="TextBox 13">
            <a:extLst>
              <a:ext uri="{FF2B5EF4-FFF2-40B4-BE49-F238E27FC236}">
                <a16:creationId xmlns:a16="http://schemas.microsoft.com/office/drawing/2014/main" id="{DEA40458-D14F-43B7-864C-8D35FA342CA5}"/>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15" name="Straight Connector 14">
            <a:extLst>
              <a:ext uri="{FF2B5EF4-FFF2-40B4-BE49-F238E27FC236}">
                <a16:creationId xmlns:a16="http://schemas.microsoft.com/office/drawing/2014/main" id="{C889B545-C9FB-4991-9D61-26F25D91C1D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327E1DF-585A-4F8A-9A41-80BFB0BF7754}"/>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Title 3">
            <a:extLst>
              <a:ext uri="{FF2B5EF4-FFF2-40B4-BE49-F238E27FC236}">
                <a16:creationId xmlns:a16="http://schemas.microsoft.com/office/drawing/2014/main" id="{EDBFD4A7-D937-4981-9AD4-76F9911CA812}"/>
              </a:ext>
            </a:extLst>
          </p:cNvPr>
          <p:cNvSpPr txBox="1">
            <a:spLocks/>
          </p:cNvSpPr>
          <p:nvPr/>
        </p:nvSpPr>
        <p:spPr>
          <a:xfrm>
            <a:off x="1227961" y="3075004"/>
            <a:ext cx="9736077" cy="787505"/>
          </a:xfrm>
          <a:prstGeom prst="rect">
            <a:avLst/>
          </a:prstGeom>
        </p:spPr>
        <p:txBody>
          <a:bodyPr anchor="ct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4800">
                <a:effectLst>
                  <a:glow rad="139700">
                    <a:schemeClr val="accent4">
                      <a:lumMod val="75000"/>
                      <a:alpha val="40000"/>
                    </a:schemeClr>
                  </a:glow>
                  <a:reflection blurRad="6350" stA="55000" endA="300" endPos="45500" dir="5400000" sy="-100000" algn="bl" rotWithShape="0"/>
                </a:effectLst>
              </a:rPr>
              <a:t>CẤU TRÚC CONTROLLER</a:t>
            </a:r>
          </a:p>
        </p:txBody>
      </p:sp>
    </p:spTree>
    <p:extLst>
      <p:ext uri="{BB962C8B-B14F-4D97-AF65-F5344CB8AC3E}">
        <p14:creationId xmlns:p14="http://schemas.microsoft.com/office/powerpoint/2010/main" val="191977095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0-#ppt_w/2"/>
                                          </p:val>
                                        </p:tav>
                                        <p:tav tm="100000">
                                          <p:val>
                                            <p:strVal val="#ppt_x"/>
                                          </p:val>
                                        </p:tav>
                                      </p:tavLst>
                                    </p:anim>
                                    <p:anim calcmode="lin" valueType="num">
                                      <p:cBhvr additive="base">
                                        <p:cTn id="12" dur="500" fill="hold"/>
                                        <p:tgtEl>
                                          <p:spTgt spid="15"/>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par>
                                <p:cTn id="17" presetID="10" presetClass="entr" presetSubtype="0" fill="hold" grpId="0" nodeType="withEffect">
                                  <p:stCondLst>
                                    <p:cond delay="170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3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2015927"/>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Chức năng thông báo</a:t>
            </a:r>
          </a:p>
          <a:p>
            <a:pPr marL="714375" lvl="1" indent="-261938">
              <a:lnSpc>
                <a:spcPct val="150000"/>
              </a:lnSpc>
              <a:buFont typeface="Wingdings" panose="05000000000000000000" pitchFamily="2" charset="2"/>
              <a:buChar char="§"/>
            </a:pPr>
            <a:r>
              <a:rPr lang="en-US" sz="2000">
                <a:ea typeface="Times New Roman" panose="02020603050405020304" pitchFamily="18" charset="0"/>
              </a:rPr>
              <a:t>Thông báo </a:t>
            </a:r>
            <a:r>
              <a:rPr lang="vi-VN" sz="2000">
                <a:ea typeface="Times New Roman" panose="02020603050405020304" pitchFamily="18" charset="0"/>
              </a:rPr>
              <a:t>trang thái tin hết hạn – chưa hết hạn</a:t>
            </a: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4" name="Picture 3">
            <a:extLst>
              <a:ext uri="{FF2B5EF4-FFF2-40B4-BE49-F238E27FC236}">
                <a16:creationId xmlns:a16="http://schemas.microsoft.com/office/drawing/2014/main" id="{7A73142A-45D9-4236-B461-B83F29420283}"/>
              </a:ext>
            </a:extLst>
          </p:cNvPr>
          <p:cNvPicPr/>
          <p:nvPr/>
        </p:nvPicPr>
        <p:blipFill rotWithShape="1">
          <a:blip r:embed="rId2"/>
          <a:srcRect r="11379"/>
          <a:stretch/>
        </p:blipFill>
        <p:spPr>
          <a:xfrm>
            <a:off x="828675" y="1485900"/>
            <a:ext cx="5267325" cy="4324350"/>
          </a:xfrm>
          <a:prstGeom prst="rect">
            <a:avLst/>
          </a:prstGeom>
        </p:spPr>
      </p:pic>
      <p:pic>
        <p:nvPicPr>
          <p:cNvPr id="6" name="Picture 5">
            <a:extLst>
              <a:ext uri="{FF2B5EF4-FFF2-40B4-BE49-F238E27FC236}">
                <a16:creationId xmlns:a16="http://schemas.microsoft.com/office/drawing/2014/main" id="{9586B727-EC10-43FD-93D6-B7A343042438}"/>
              </a:ext>
            </a:extLst>
          </p:cNvPr>
          <p:cNvPicPr/>
          <p:nvPr/>
        </p:nvPicPr>
        <p:blipFill rotWithShape="1">
          <a:blip r:embed="rId3"/>
          <a:srcRect r="11379"/>
          <a:stretch/>
        </p:blipFill>
        <p:spPr>
          <a:xfrm>
            <a:off x="6296025" y="2326005"/>
            <a:ext cx="5267325" cy="2205990"/>
          </a:xfrm>
          <a:prstGeom prst="rect">
            <a:avLst/>
          </a:prstGeom>
        </p:spPr>
      </p:pic>
    </p:spTree>
    <p:extLst>
      <p:ext uri="{BB962C8B-B14F-4D97-AF65-F5344CB8AC3E}">
        <p14:creationId xmlns:p14="http://schemas.microsoft.com/office/powerpoint/2010/main" val="18639417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4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900"/>
                                        <p:tgtEl>
                                          <p:spTgt spid="4"/>
                                        </p:tgtEl>
                                      </p:cBhvr>
                                    </p:animEffect>
                                  </p:childTnLst>
                                </p:cTn>
                              </p:par>
                              <p:par>
                                <p:cTn id="11" presetID="10" presetClass="entr" presetSubtype="0" fill="hold" nodeType="withEffect">
                                  <p:stCondLst>
                                    <p:cond delay="17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9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133547"/>
            <a:ext cx="10664388" cy="1400374"/>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en-US" sz="2000">
                <a:ea typeface="Times New Roman" panose="02020603050405020304" pitchFamily="18" charset="0"/>
              </a:rPr>
              <a:t>Thông báo khi nạp tiền thành công ( Nạp tiền thủ công )</a:t>
            </a: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7" name="Picture 6">
            <a:extLst>
              <a:ext uri="{FF2B5EF4-FFF2-40B4-BE49-F238E27FC236}">
                <a16:creationId xmlns:a16="http://schemas.microsoft.com/office/drawing/2014/main" id="{B28C2671-FC2B-4CD8-8A31-40F10AE8128E}"/>
              </a:ext>
            </a:extLst>
          </p:cNvPr>
          <p:cNvPicPr/>
          <p:nvPr/>
        </p:nvPicPr>
        <p:blipFill>
          <a:blip r:embed="rId2"/>
          <a:stretch>
            <a:fillRect/>
          </a:stretch>
        </p:blipFill>
        <p:spPr>
          <a:xfrm>
            <a:off x="1972265" y="1037590"/>
            <a:ext cx="8247469" cy="2142932"/>
          </a:xfrm>
          <a:prstGeom prst="rect">
            <a:avLst/>
          </a:prstGeom>
        </p:spPr>
      </p:pic>
      <p:sp>
        <p:nvSpPr>
          <p:cNvPr id="8" name="TextBox 7">
            <a:extLst>
              <a:ext uri="{FF2B5EF4-FFF2-40B4-BE49-F238E27FC236}">
                <a16:creationId xmlns:a16="http://schemas.microsoft.com/office/drawing/2014/main" id="{1EB56071-11E7-4BDE-8A23-B1591E2DA400}"/>
              </a:ext>
            </a:extLst>
          </p:cNvPr>
          <p:cNvSpPr txBox="1"/>
          <p:nvPr/>
        </p:nvSpPr>
        <p:spPr>
          <a:xfrm>
            <a:off x="1356162" y="3429000"/>
            <a:ext cx="10664388" cy="1400374"/>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en-US" sz="2000">
                <a:ea typeface="Times New Roman" panose="02020603050405020304" pitchFamily="18" charset="0"/>
              </a:rPr>
              <a:t>Thông báo khi nạp tiền thành công ( Nạp tiền thủ công )</a:t>
            </a: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a:p>
            <a:pPr marL="452437" lvl="1">
              <a:lnSpc>
                <a:spcPct val="150000"/>
              </a:lnSpc>
            </a:pPr>
            <a:endParaRPr lang="vi-VN" sz="2000">
              <a:ea typeface="Times New Roman" panose="02020603050405020304" pitchFamily="18" charset="0"/>
            </a:endParaRPr>
          </a:p>
        </p:txBody>
      </p:sp>
      <p:pic>
        <p:nvPicPr>
          <p:cNvPr id="9" name="Picture 8">
            <a:extLst>
              <a:ext uri="{FF2B5EF4-FFF2-40B4-BE49-F238E27FC236}">
                <a16:creationId xmlns:a16="http://schemas.microsoft.com/office/drawing/2014/main" id="{0452735B-38EE-4C96-926E-5EC48D0A6722}"/>
              </a:ext>
            </a:extLst>
          </p:cNvPr>
          <p:cNvPicPr/>
          <p:nvPr/>
        </p:nvPicPr>
        <p:blipFill>
          <a:blip r:embed="rId3"/>
          <a:stretch>
            <a:fillRect/>
          </a:stretch>
        </p:blipFill>
        <p:spPr>
          <a:xfrm>
            <a:off x="1972265" y="4305696"/>
            <a:ext cx="8274904" cy="2020102"/>
          </a:xfrm>
          <a:prstGeom prst="rect">
            <a:avLst/>
          </a:prstGeom>
        </p:spPr>
      </p:pic>
    </p:spTree>
    <p:extLst>
      <p:ext uri="{BB962C8B-B14F-4D97-AF65-F5344CB8AC3E}">
        <p14:creationId xmlns:p14="http://schemas.microsoft.com/office/powerpoint/2010/main" val="19963891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6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300"/>
                                        <p:tgtEl>
                                          <p:spTgt spid="7"/>
                                        </p:tgtEl>
                                      </p:cBhvr>
                                    </p:animEffect>
                                  </p:childTnLst>
                                </p:cTn>
                              </p:par>
                              <p:par>
                                <p:cTn id="11" presetID="10" presetClass="entr" presetSubtype="0" fill="hold" grpId="0" nodeType="withEffect">
                                  <p:stCondLst>
                                    <p:cond delay="250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1100"/>
                                        <p:tgtEl>
                                          <p:spTgt spid="8"/>
                                        </p:tgtEl>
                                      </p:cBhvr>
                                    </p:animEffect>
                                  </p:childTnLst>
                                </p:cTn>
                              </p:par>
                              <p:par>
                                <p:cTn id="14" presetID="10" presetClass="entr" presetSubtype="0" fill="hold" nodeType="withEffect">
                                  <p:stCondLst>
                                    <p:cond delay="32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1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1DE583A-C2E9-4330-BECD-433F1C2A9F3B}"/>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5"/>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a:effectLst>
            <a:softEdge rad="0"/>
          </a:effectLst>
        </p:spPr>
      </p:pic>
      <p:sp>
        <p:nvSpPr>
          <p:cNvPr id="7" name="TextBox 6">
            <a:extLst>
              <a:ext uri="{FF2B5EF4-FFF2-40B4-BE49-F238E27FC236}">
                <a16:creationId xmlns:a16="http://schemas.microsoft.com/office/drawing/2014/main" id="{D6A81B71-C4A8-4EA0-B0E5-8D2F346F7A77}"/>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8" name="Straight Connector 7">
            <a:extLst>
              <a:ext uri="{FF2B5EF4-FFF2-40B4-BE49-F238E27FC236}">
                <a16:creationId xmlns:a16="http://schemas.microsoft.com/office/drawing/2014/main" id="{3E0ECA64-AE36-4193-94E0-778340510B8C}"/>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A9043DAF-C364-431D-9510-5C0AEC6C15EE}"/>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F54AD38-10F9-4B0F-910B-B2D348CC95F2}"/>
              </a:ext>
            </a:extLst>
          </p:cNvPr>
          <p:cNvSpPr txBox="1"/>
          <p:nvPr/>
        </p:nvSpPr>
        <p:spPr>
          <a:xfrm>
            <a:off x="5111457" y="2263267"/>
            <a:ext cx="6675983" cy="2251954"/>
          </a:xfrm>
          <a:prstGeom prst="rect">
            <a:avLst/>
          </a:prstGeom>
          <a:noFill/>
        </p:spPr>
        <p:txBody>
          <a:bodyPr wrap="square" lIns="0" tIns="36000" rIns="216000" bIns="36000" rtlCol="0">
            <a:spAutoFit/>
          </a:bodyPr>
          <a:lstStyle/>
          <a:p>
            <a:pPr marL="457200" indent="-457200">
              <a:lnSpc>
                <a:spcPct val="130000"/>
              </a:lnSpc>
              <a:spcBef>
                <a:spcPts val="1000"/>
              </a:spcBef>
              <a:buFont typeface="Wingdings" panose="05000000000000000000" pitchFamily="2" charset="2"/>
              <a:buChar char="ü"/>
            </a:pPr>
            <a:r>
              <a:rPr lang="en-US" sz="2600" b="1"/>
              <a:t>TRƯƠNG HOÀNG MINH</a:t>
            </a:r>
            <a:r>
              <a:rPr lang="en-US" sz="2600" b="1">
                <a:solidFill>
                  <a:srgbClr val="92D050"/>
                </a:solidFill>
              </a:rPr>
              <a:t>( BACKEND )</a:t>
            </a:r>
          </a:p>
          <a:p>
            <a:pPr marL="742915" lvl="1" indent="-285750">
              <a:lnSpc>
                <a:spcPct val="130000"/>
              </a:lnSpc>
              <a:spcBef>
                <a:spcPts val="1000"/>
              </a:spcBef>
              <a:buFont typeface="Wingdings" panose="05000000000000000000" pitchFamily="2" charset="2"/>
              <a:buChar char="§"/>
            </a:pPr>
            <a:r>
              <a:rPr lang="en-US" b="1"/>
              <a:t>Vị trí đảm nhiệm : Back-end, giới thiệu website </a:t>
            </a:r>
          </a:p>
          <a:p>
            <a:pPr marL="742915" lvl="1" indent="-285750">
              <a:lnSpc>
                <a:spcPct val="130000"/>
              </a:lnSpc>
              <a:spcBef>
                <a:spcPts val="1000"/>
              </a:spcBef>
              <a:buFont typeface="Wingdings" panose="05000000000000000000" pitchFamily="2" charset="2"/>
              <a:buChar char="§"/>
            </a:pPr>
            <a:r>
              <a:rPr lang="en-US" b="1"/>
              <a:t>Màn hình đảm nhiệm : Duyệt tin đăng, quản lý banner, quản lý nội dung tỉnh thành, quản lý danh mục, chức năng thông báo </a:t>
            </a:r>
            <a:endParaRPr lang="en-US" sz="1100">
              <a:solidFill>
                <a:schemeClr val="tx1">
                  <a:alpha val="70000"/>
                </a:schemeClr>
              </a:solidFill>
            </a:endParaRPr>
          </a:p>
        </p:txBody>
      </p:sp>
      <p:pic>
        <p:nvPicPr>
          <p:cNvPr id="12" name="Picture 11">
            <a:extLst>
              <a:ext uri="{FF2B5EF4-FFF2-40B4-BE49-F238E27FC236}">
                <a16:creationId xmlns:a16="http://schemas.microsoft.com/office/drawing/2014/main" id="{4A2215F6-E539-435E-8398-2887442C4483}"/>
              </a:ext>
            </a:extLst>
          </p:cNvPr>
          <p:cNvPicPr/>
          <p:nvPr/>
        </p:nvPicPr>
        <p:blipFill rotWithShape="1">
          <a:blip r:embed="rId4"/>
          <a:srcRect l="13759" r="13759"/>
          <a:stretch/>
        </p:blipFill>
        <p:spPr>
          <a:xfrm>
            <a:off x="1122606" y="1069203"/>
            <a:ext cx="3382662" cy="471959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859067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2" presetClass="entr" presetSubtype="8" decel="5000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500" fill="hold"/>
                                        <p:tgtEl>
                                          <p:spTgt spid="7"/>
                                        </p:tgtEl>
                                        <p:attrNameLst>
                                          <p:attrName>ppt_x</p:attrName>
                                        </p:attrNameLst>
                                      </p:cBhvr>
                                      <p:tavLst>
                                        <p:tav tm="0">
                                          <p:val>
                                            <p:strVal val="0-#ppt_w/2"/>
                                          </p:val>
                                        </p:tav>
                                        <p:tav tm="100000">
                                          <p:val>
                                            <p:strVal val="#ppt_x"/>
                                          </p:val>
                                        </p:tav>
                                      </p:tavLst>
                                    </p:anim>
                                    <p:anim calcmode="lin" valueType="num">
                                      <p:cBhvr additive="base">
                                        <p:cTn id="11" dur="50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8" decel="50000" fill="hold" nodeType="withEffect">
                                  <p:stCondLst>
                                    <p:cond delay="30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0-#ppt_w/2"/>
                                          </p:val>
                                        </p:tav>
                                        <p:tav tm="100000">
                                          <p:val>
                                            <p:strVal val="#ppt_x"/>
                                          </p:val>
                                        </p:tav>
                                      </p:tavLst>
                                    </p:anim>
                                    <p:anim calcmode="lin" valueType="num">
                                      <p:cBhvr additive="base">
                                        <p:cTn id="15" dur="500" fill="hold"/>
                                        <p:tgtEl>
                                          <p:spTgt spid="8"/>
                                        </p:tgtEl>
                                        <p:attrNameLst>
                                          <p:attrName>ppt_y</p:attrName>
                                        </p:attrNameLst>
                                      </p:cBhvr>
                                      <p:tavLst>
                                        <p:tav tm="0">
                                          <p:val>
                                            <p:strVal val="#ppt_y"/>
                                          </p:val>
                                        </p:tav>
                                        <p:tav tm="100000">
                                          <p:val>
                                            <p:strVal val="#ppt_y"/>
                                          </p:val>
                                        </p:tav>
                                      </p:tavLst>
                                    </p:anim>
                                  </p:childTnLst>
                                </p:cTn>
                              </p:par>
                              <p:par>
                                <p:cTn id="16" presetID="2" presetClass="entr" presetSubtype="8" decel="50000" fill="hold" nodeType="withEffect">
                                  <p:stCondLst>
                                    <p:cond delay="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10" presetClass="entr" presetSubtype="0" fill="hold" grpId="0" nodeType="withEffect">
                                  <p:stCondLst>
                                    <p:cond delay="140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6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443667"/>
            <a:ext cx="10664388" cy="2015927"/>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Chức năng đăng ký nhận tin</a:t>
            </a:r>
          </a:p>
          <a:p>
            <a:pPr marL="714375" lvl="1" indent="-261938">
              <a:lnSpc>
                <a:spcPct val="150000"/>
              </a:lnSpc>
              <a:buFont typeface="Wingdings" panose="05000000000000000000" pitchFamily="2" charset="2"/>
              <a:buChar char="§"/>
            </a:pPr>
            <a:r>
              <a:rPr lang="vi-VN" sz="2000">
                <a:ea typeface="Times New Roman" panose="02020603050405020304" pitchFamily="18" charset="0"/>
              </a:rPr>
              <a:t>Khi người dùng nhấp vào nút đăng kí, hệ thống sẽ tự động lưu vào database kèm thông tin người đăng kí</a:t>
            </a:r>
          </a:p>
          <a:p>
            <a:pPr marL="452437" lvl="1">
              <a:lnSpc>
                <a:spcPct val="150000"/>
              </a:lnSpc>
            </a:pPr>
            <a:endParaRPr lang="vi-VN" sz="2000">
              <a:ea typeface="Times New Roman" panose="02020603050405020304" pitchFamily="18" charset="0"/>
            </a:endParaRPr>
          </a:p>
        </p:txBody>
      </p:sp>
      <p:pic>
        <p:nvPicPr>
          <p:cNvPr id="7" name="Picture 6">
            <a:extLst>
              <a:ext uri="{FF2B5EF4-FFF2-40B4-BE49-F238E27FC236}">
                <a16:creationId xmlns:a16="http://schemas.microsoft.com/office/drawing/2014/main" id="{6745FF17-E61A-48B8-945B-A9DCADB8328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53033" y="2455256"/>
            <a:ext cx="9091316" cy="3616505"/>
          </a:xfrm>
          <a:prstGeom prst="rect">
            <a:avLst/>
          </a:prstGeom>
          <a:noFill/>
          <a:ln>
            <a:noFill/>
          </a:ln>
        </p:spPr>
      </p:pic>
    </p:spTree>
    <p:extLst>
      <p:ext uri="{BB962C8B-B14F-4D97-AF65-F5344CB8AC3E}">
        <p14:creationId xmlns:p14="http://schemas.microsoft.com/office/powerpoint/2010/main" val="21527381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736513" y="509234"/>
            <a:ext cx="3275473" cy="2785369"/>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vi-VN" sz="2000">
                <a:ea typeface="Times New Roman" panose="02020603050405020304" pitchFamily="18" charset="0"/>
              </a:rPr>
              <a:t>Hệ thống gửi email từng người kèm theo thông tin như họ tên,email, nội dung thư, tiêu đề v,,v</a:t>
            </a:r>
          </a:p>
        </p:txBody>
      </p:sp>
      <p:pic>
        <p:nvPicPr>
          <p:cNvPr id="4" name="Picture 3">
            <a:extLst>
              <a:ext uri="{FF2B5EF4-FFF2-40B4-BE49-F238E27FC236}">
                <a16:creationId xmlns:a16="http://schemas.microsoft.com/office/drawing/2014/main" id="{3E303556-D1B7-400C-A547-4600766BF706}"/>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385787" y="574658"/>
            <a:ext cx="7407630" cy="2654520"/>
          </a:xfrm>
          <a:prstGeom prst="rect">
            <a:avLst/>
          </a:prstGeom>
          <a:noFill/>
          <a:ln>
            <a:noFill/>
          </a:ln>
        </p:spPr>
      </p:pic>
      <p:sp>
        <p:nvSpPr>
          <p:cNvPr id="6" name="TextBox 5">
            <a:extLst>
              <a:ext uri="{FF2B5EF4-FFF2-40B4-BE49-F238E27FC236}">
                <a16:creationId xmlns:a16="http://schemas.microsoft.com/office/drawing/2014/main" id="{5E2C3B1B-70E8-4105-B317-EBC09B95DEEE}"/>
              </a:ext>
            </a:extLst>
          </p:cNvPr>
          <p:cNvSpPr txBox="1"/>
          <p:nvPr/>
        </p:nvSpPr>
        <p:spPr>
          <a:xfrm>
            <a:off x="7932228" y="3668204"/>
            <a:ext cx="2574126" cy="2323704"/>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vi-VN" sz="2000">
                <a:ea typeface="Times New Roman" panose="02020603050405020304" pitchFamily="18" charset="0"/>
              </a:rPr>
              <a:t>Gửi thư cho tất cả các email có trong danh sách newsletter</a:t>
            </a:r>
          </a:p>
        </p:txBody>
      </p:sp>
      <p:pic>
        <p:nvPicPr>
          <p:cNvPr id="8" name="Picture 7">
            <a:extLst>
              <a:ext uri="{FF2B5EF4-FFF2-40B4-BE49-F238E27FC236}">
                <a16:creationId xmlns:a16="http://schemas.microsoft.com/office/drawing/2014/main" id="{7F993B1E-790C-421D-AE93-4D438AB5F04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71644" y="3311346"/>
            <a:ext cx="6482096" cy="3037420"/>
          </a:xfrm>
          <a:prstGeom prst="rect">
            <a:avLst/>
          </a:prstGeom>
          <a:noFill/>
          <a:ln>
            <a:noFill/>
          </a:ln>
        </p:spPr>
      </p:pic>
    </p:spTree>
    <p:extLst>
      <p:ext uri="{BB962C8B-B14F-4D97-AF65-F5344CB8AC3E}">
        <p14:creationId xmlns:p14="http://schemas.microsoft.com/office/powerpoint/2010/main" val="4349077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1000"/>
                                        <p:tgtEl>
                                          <p:spTgt spid="4"/>
                                        </p:tgtEl>
                                      </p:cBhvr>
                                    </p:animEffect>
                                  </p:childTnLst>
                                </p:cTn>
                              </p:par>
                              <p:par>
                                <p:cTn id="11" presetID="10" presetClass="entr" presetSubtype="0" fill="hold" grpId="0" nodeType="withEffect">
                                  <p:stCondLst>
                                    <p:cond delay="23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childTnLst>
                                </p:cTn>
                              </p:par>
                              <p:par>
                                <p:cTn id="14" presetID="10" presetClass="entr" presetSubtype="0" fill="hold" nodeType="withEffect">
                                  <p:stCondLst>
                                    <p:cond delay="32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1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0"/>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Cấu trúc chức năng so sánh</a:t>
            </a:r>
          </a:p>
        </p:txBody>
      </p:sp>
      <p:pic>
        <p:nvPicPr>
          <p:cNvPr id="4" name="Picture 3">
            <a:extLst>
              <a:ext uri="{FF2B5EF4-FFF2-40B4-BE49-F238E27FC236}">
                <a16:creationId xmlns:a16="http://schemas.microsoft.com/office/drawing/2014/main" id="{D7428DED-477E-4F56-8591-68C3EBCCDC95}"/>
              </a:ext>
            </a:extLst>
          </p:cNvPr>
          <p:cNvPicPr/>
          <p:nvPr/>
        </p:nvPicPr>
        <p:blipFill>
          <a:blip r:embed="rId2"/>
          <a:stretch>
            <a:fillRect/>
          </a:stretch>
        </p:blipFill>
        <p:spPr>
          <a:xfrm>
            <a:off x="1967947" y="722997"/>
            <a:ext cx="3147143" cy="5404817"/>
          </a:xfrm>
          <a:prstGeom prst="rect">
            <a:avLst/>
          </a:prstGeom>
          <a:noFill/>
          <a:ln>
            <a:noFill/>
          </a:ln>
        </p:spPr>
      </p:pic>
      <p:sp>
        <p:nvSpPr>
          <p:cNvPr id="6" name="TextBox 5">
            <a:extLst>
              <a:ext uri="{FF2B5EF4-FFF2-40B4-BE49-F238E27FC236}">
                <a16:creationId xmlns:a16="http://schemas.microsoft.com/office/drawing/2014/main" id="{00034D67-125C-4ED8-8990-0AE82C59FF38}"/>
              </a:ext>
            </a:extLst>
          </p:cNvPr>
          <p:cNvSpPr txBox="1"/>
          <p:nvPr/>
        </p:nvSpPr>
        <p:spPr>
          <a:xfrm>
            <a:off x="391378" y="6153390"/>
            <a:ext cx="6300281" cy="477045"/>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vi-VN" sz="2000">
                <a:ea typeface="Times New Roman" panose="02020603050405020304" pitchFamily="18" charset="0"/>
              </a:rPr>
              <a:t>Lưu dữ liệu vào trình duyệt web từ phía client</a:t>
            </a:r>
          </a:p>
        </p:txBody>
      </p:sp>
      <p:pic>
        <p:nvPicPr>
          <p:cNvPr id="8" name="Picture 7">
            <a:extLst>
              <a:ext uri="{FF2B5EF4-FFF2-40B4-BE49-F238E27FC236}">
                <a16:creationId xmlns:a16="http://schemas.microsoft.com/office/drawing/2014/main" id="{42B3934C-058E-4EE7-B2CD-60DB9FDE4942}"/>
              </a:ext>
            </a:extLst>
          </p:cNvPr>
          <p:cNvPicPr/>
          <p:nvPr/>
        </p:nvPicPr>
        <p:blipFill>
          <a:blip r:embed="rId3"/>
          <a:stretch>
            <a:fillRect/>
          </a:stretch>
        </p:blipFill>
        <p:spPr>
          <a:xfrm>
            <a:off x="6096000" y="2156093"/>
            <a:ext cx="5590153" cy="3997297"/>
          </a:xfrm>
          <a:prstGeom prst="rect">
            <a:avLst/>
          </a:prstGeom>
          <a:noFill/>
          <a:ln>
            <a:noFill/>
          </a:ln>
        </p:spPr>
      </p:pic>
      <p:sp>
        <p:nvSpPr>
          <p:cNvPr id="11" name="TextBox 10">
            <a:extLst>
              <a:ext uri="{FF2B5EF4-FFF2-40B4-BE49-F238E27FC236}">
                <a16:creationId xmlns:a16="http://schemas.microsoft.com/office/drawing/2014/main" id="{FC3CC729-FDCA-4031-B73F-7EFF3FC2EFD0}"/>
              </a:ext>
            </a:extLst>
          </p:cNvPr>
          <p:cNvSpPr txBox="1"/>
          <p:nvPr/>
        </p:nvSpPr>
        <p:spPr>
          <a:xfrm>
            <a:off x="6006263" y="903854"/>
            <a:ext cx="5769625" cy="938709"/>
          </a:xfrm>
          <a:prstGeom prst="rect">
            <a:avLst/>
          </a:prstGeom>
          <a:noFill/>
        </p:spPr>
        <p:txBody>
          <a:bodyPr wrap="square" lIns="0" tIns="36000" rIns="216000" bIns="36000" rtlCol="0">
            <a:spAutoFit/>
          </a:bodyPr>
          <a:lstStyle/>
          <a:p>
            <a:pPr marL="714375" lvl="1" indent="-261938" algn="ctr">
              <a:lnSpc>
                <a:spcPct val="150000"/>
              </a:lnSpc>
              <a:buFont typeface="Wingdings" panose="05000000000000000000" pitchFamily="2" charset="2"/>
              <a:buChar char="§"/>
            </a:pPr>
            <a:r>
              <a:rPr lang="vi-VN" sz="2000">
                <a:ea typeface="Times New Roman" panose="02020603050405020304" pitchFamily="18" charset="0"/>
              </a:rPr>
              <a:t>Sever lấy dữ liệu từ trinh duyệt và trả về kết quả mảng</a:t>
            </a:r>
          </a:p>
        </p:txBody>
      </p:sp>
    </p:spTree>
    <p:extLst>
      <p:ext uri="{BB962C8B-B14F-4D97-AF65-F5344CB8AC3E}">
        <p14:creationId xmlns:p14="http://schemas.microsoft.com/office/powerpoint/2010/main" val="102002212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2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32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390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0"/>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Cấu trúc chức năng yêu thích</a:t>
            </a:r>
          </a:p>
        </p:txBody>
      </p:sp>
      <p:sp>
        <p:nvSpPr>
          <p:cNvPr id="6" name="TextBox 5">
            <a:extLst>
              <a:ext uri="{FF2B5EF4-FFF2-40B4-BE49-F238E27FC236}">
                <a16:creationId xmlns:a16="http://schemas.microsoft.com/office/drawing/2014/main" id="{00034D67-125C-4ED8-8990-0AE82C59FF38}"/>
              </a:ext>
            </a:extLst>
          </p:cNvPr>
          <p:cNvSpPr txBox="1"/>
          <p:nvPr/>
        </p:nvSpPr>
        <p:spPr>
          <a:xfrm>
            <a:off x="950824" y="5261012"/>
            <a:ext cx="4806787" cy="938709"/>
          </a:xfrm>
          <a:prstGeom prst="rect">
            <a:avLst/>
          </a:prstGeom>
          <a:noFill/>
        </p:spPr>
        <p:txBody>
          <a:bodyPr wrap="square" lIns="0" tIns="36000" rIns="216000" bIns="36000" rtlCol="0">
            <a:spAutoFit/>
          </a:bodyPr>
          <a:lstStyle/>
          <a:p>
            <a:pPr marL="714375" lvl="1" indent="-261938" algn="ctr">
              <a:lnSpc>
                <a:spcPct val="150000"/>
              </a:lnSpc>
              <a:buFont typeface="Wingdings" panose="05000000000000000000" pitchFamily="2" charset="2"/>
              <a:buChar char="§"/>
            </a:pPr>
            <a:r>
              <a:rPr lang="vi-VN" sz="2000">
                <a:ea typeface="Times New Roman" panose="02020603050405020304" pitchFamily="18" charset="0"/>
              </a:rPr>
              <a:t>Gửi dữ liệu từ client lên server thông qua ajax</a:t>
            </a:r>
          </a:p>
        </p:txBody>
      </p:sp>
      <p:sp>
        <p:nvSpPr>
          <p:cNvPr id="11" name="TextBox 10">
            <a:extLst>
              <a:ext uri="{FF2B5EF4-FFF2-40B4-BE49-F238E27FC236}">
                <a16:creationId xmlns:a16="http://schemas.microsoft.com/office/drawing/2014/main" id="{FC3CC729-FDCA-4031-B73F-7EFF3FC2EFD0}"/>
              </a:ext>
            </a:extLst>
          </p:cNvPr>
          <p:cNvSpPr txBox="1"/>
          <p:nvPr/>
        </p:nvSpPr>
        <p:spPr>
          <a:xfrm>
            <a:off x="6166977" y="697412"/>
            <a:ext cx="5769625" cy="477045"/>
          </a:xfrm>
          <a:prstGeom prst="rect">
            <a:avLst/>
          </a:prstGeom>
          <a:noFill/>
        </p:spPr>
        <p:txBody>
          <a:bodyPr wrap="square" lIns="0" tIns="36000" rIns="216000" bIns="36000" rtlCol="0">
            <a:spAutoFit/>
          </a:bodyPr>
          <a:lstStyle/>
          <a:p>
            <a:pPr marL="714375" lvl="1" indent="-261938" algn="ctr">
              <a:lnSpc>
                <a:spcPct val="150000"/>
              </a:lnSpc>
              <a:buFont typeface="Wingdings" panose="05000000000000000000" pitchFamily="2" charset="2"/>
              <a:buChar char="§"/>
            </a:pPr>
            <a:r>
              <a:rPr lang="vi-VN" sz="2000">
                <a:ea typeface="Times New Roman" panose="02020603050405020304" pitchFamily="18" charset="0"/>
              </a:rPr>
              <a:t>Sever nhận dữ liệu và trả về kết quả</a:t>
            </a:r>
          </a:p>
        </p:txBody>
      </p:sp>
      <p:pic>
        <p:nvPicPr>
          <p:cNvPr id="12" name="Picture 11" descr="favorite_client">
            <a:extLst>
              <a:ext uri="{FF2B5EF4-FFF2-40B4-BE49-F238E27FC236}">
                <a16:creationId xmlns:a16="http://schemas.microsoft.com/office/drawing/2014/main" id="{9283CE03-AB0E-4DC4-A1E2-1ED39D720438}"/>
              </a:ext>
            </a:extLst>
          </p:cNvPr>
          <p:cNvPicPr/>
          <p:nvPr/>
        </p:nvPicPr>
        <p:blipFill rotWithShape="1">
          <a:blip r:embed="rId2"/>
          <a:srcRect l="4405" r="3901"/>
          <a:stretch/>
        </p:blipFill>
        <p:spPr>
          <a:xfrm>
            <a:off x="1053547" y="811452"/>
            <a:ext cx="5267740" cy="4184237"/>
          </a:xfrm>
          <a:prstGeom prst="rect">
            <a:avLst/>
          </a:prstGeom>
        </p:spPr>
      </p:pic>
      <p:pic>
        <p:nvPicPr>
          <p:cNvPr id="13" name="Picture 12">
            <a:extLst>
              <a:ext uri="{FF2B5EF4-FFF2-40B4-BE49-F238E27FC236}">
                <a16:creationId xmlns:a16="http://schemas.microsoft.com/office/drawing/2014/main" id="{C89D0066-F626-4733-82D0-F33C7D0EEB11}"/>
              </a:ext>
            </a:extLst>
          </p:cNvPr>
          <p:cNvPicPr/>
          <p:nvPr/>
        </p:nvPicPr>
        <p:blipFill>
          <a:blip r:embed="rId3"/>
          <a:stretch>
            <a:fillRect/>
          </a:stretch>
        </p:blipFill>
        <p:spPr>
          <a:xfrm>
            <a:off x="6688356" y="1371600"/>
            <a:ext cx="4726868" cy="4828121"/>
          </a:xfrm>
          <a:prstGeom prst="rect">
            <a:avLst/>
          </a:prstGeom>
          <a:noFill/>
          <a:ln>
            <a:noFill/>
          </a:ln>
        </p:spPr>
      </p:pic>
    </p:spTree>
    <p:extLst>
      <p:ext uri="{BB962C8B-B14F-4D97-AF65-F5344CB8AC3E}">
        <p14:creationId xmlns:p14="http://schemas.microsoft.com/office/powerpoint/2010/main" val="5846736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25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100"/>
                                        <p:tgtEl>
                                          <p:spTgt spid="12"/>
                                        </p:tgtEl>
                                      </p:cBhvr>
                                    </p:animEffect>
                                  </p:childTnLst>
                                </p:cTn>
                              </p:par>
                              <p:par>
                                <p:cTn id="14" presetID="10" presetClass="entr" presetSubtype="0" fill="hold" grpId="0" nodeType="withEffect">
                                  <p:stCondLst>
                                    <p:cond delay="32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1000"/>
                                        <p:tgtEl>
                                          <p:spTgt spid="11"/>
                                        </p:tgtEl>
                                      </p:cBhvr>
                                    </p:animEffect>
                                  </p:childTnLst>
                                </p:cTn>
                              </p:par>
                              <p:par>
                                <p:cTn id="17" presetID="10" presetClass="entr" presetSubtype="0" fill="hold" nodeType="withEffect">
                                  <p:stCondLst>
                                    <p:cond delay="400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0"/>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Cấu trúc chức năng đăng bài</a:t>
            </a:r>
          </a:p>
        </p:txBody>
      </p:sp>
      <p:sp>
        <p:nvSpPr>
          <p:cNvPr id="6" name="TextBox 5">
            <a:extLst>
              <a:ext uri="{FF2B5EF4-FFF2-40B4-BE49-F238E27FC236}">
                <a16:creationId xmlns:a16="http://schemas.microsoft.com/office/drawing/2014/main" id="{00034D67-125C-4ED8-8990-0AE82C59FF38}"/>
              </a:ext>
            </a:extLst>
          </p:cNvPr>
          <p:cNvSpPr txBox="1"/>
          <p:nvPr/>
        </p:nvSpPr>
        <p:spPr>
          <a:xfrm>
            <a:off x="672529" y="2229196"/>
            <a:ext cx="2492556" cy="2785369"/>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vi-VN" sz="2000">
                <a:ea typeface="Times New Roman" panose="02020603050405020304" pitchFamily="18" charset="0"/>
              </a:rPr>
              <a:t>Tiếp nhận request từ phía client sau đó lưu dữ liệu vào database</a:t>
            </a:r>
          </a:p>
        </p:txBody>
      </p:sp>
      <p:pic>
        <p:nvPicPr>
          <p:cNvPr id="7" name="Picture 6">
            <a:extLst>
              <a:ext uri="{FF2B5EF4-FFF2-40B4-BE49-F238E27FC236}">
                <a16:creationId xmlns:a16="http://schemas.microsoft.com/office/drawing/2014/main" id="{3DD02E95-97C6-4CF0-A7C3-4C33B19B9512}"/>
              </a:ext>
            </a:extLst>
          </p:cNvPr>
          <p:cNvPicPr/>
          <p:nvPr/>
        </p:nvPicPr>
        <p:blipFill rotWithShape="1">
          <a:blip r:embed="rId2"/>
          <a:srcRect t="1520" r="6076" b="2148"/>
          <a:stretch/>
        </p:blipFill>
        <p:spPr>
          <a:xfrm>
            <a:off x="3165085" y="854766"/>
            <a:ext cx="8602648" cy="5534229"/>
          </a:xfrm>
          <a:prstGeom prst="rect">
            <a:avLst/>
          </a:prstGeom>
          <a:noFill/>
          <a:ln>
            <a:noFill/>
          </a:ln>
        </p:spPr>
      </p:pic>
    </p:spTree>
    <p:extLst>
      <p:ext uri="{BB962C8B-B14F-4D97-AF65-F5344CB8AC3E}">
        <p14:creationId xmlns:p14="http://schemas.microsoft.com/office/powerpoint/2010/main" val="24195182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250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1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6EFA52-91E9-4BC4-B6FC-394515445B3E}"/>
              </a:ext>
            </a:extLst>
          </p:cNvPr>
          <p:cNvSpPr txBox="1"/>
          <p:nvPr/>
        </p:nvSpPr>
        <p:spPr>
          <a:xfrm>
            <a:off x="1356162" y="0"/>
            <a:ext cx="10664388" cy="592461"/>
          </a:xfrm>
          <a:prstGeom prst="rect">
            <a:avLst/>
          </a:prstGeom>
          <a:noFill/>
        </p:spPr>
        <p:txBody>
          <a:bodyPr wrap="square" lIns="0" tIns="36000" rIns="216000" bIns="36000" rtlCol="0">
            <a:spAutoFit/>
          </a:bodyPr>
          <a:lstStyle/>
          <a:p>
            <a:pPr marL="342900" lvl="0" indent="-342900">
              <a:lnSpc>
                <a:spcPct val="200000"/>
              </a:lnSpc>
              <a:buFont typeface="Wingdings" panose="05000000000000000000" pitchFamily="2" charset="2"/>
              <a:buChar char="q"/>
            </a:pPr>
            <a:r>
              <a:rPr lang="en-US" sz="2000" b="1">
                <a:ea typeface="Times New Roman" panose="02020603050405020304" pitchFamily="18" charset="0"/>
              </a:rPr>
              <a:t>Cấu trúc chức năng thanh toán</a:t>
            </a:r>
          </a:p>
        </p:txBody>
      </p:sp>
      <p:sp>
        <p:nvSpPr>
          <p:cNvPr id="6" name="TextBox 5">
            <a:extLst>
              <a:ext uri="{FF2B5EF4-FFF2-40B4-BE49-F238E27FC236}">
                <a16:creationId xmlns:a16="http://schemas.microsoft.com/office/drawing/2014/main" id="{00034D67-125C-4ED8-8990-0AE82C59FF38}"/>
              </a:ext>
            </a:extLst>
          </p:cNvPr>
          <p:cNvSpPr txBox="1"/>
          <p:nvPr/>
        </p:nvSpPr>
        <p:spPr>
          <a:xfrm>
            <a:off x="1169485" y="3144388"/>
            <a:ext cx="3442271" cy="477045"/>
          </a:xfrm>
          <a:prstGeom prst="rect">
            <a:avLst/>
          </a:prstGeom>
          <a:noFill/>
        </p:spPr>
        <p:txBody>
          <a:bodyPr wrap="square" lIns="0" tIns="36000" rIns="216000" bIns="36000" rtlCol="0">
            <a:spAutoFit/>
          </a:bodyPr>
          <a:lstStyle/>
          <a:p>
            <a:pPr marL="714375" lvl="1" indent="-261938">
              <a:lnSpc>
                <a:spcPct val="150000"/>
              </a:lnSpc>
              <a:buFont typeface="Wingdings" panose="05000000000000000000" pitchFamily="2" charset="2"/>
              <a:buChar char="§"/>
            </a:pPr>
            <a:r>
              <a:rPr lang="vi-VN" sz="2000">
                <a:ea typeface="Times New Roman" panose="02020603050405020304" pitchFamily="18" charset="0"/>
              </a:rPr>
              <a:t>Gửi api thanh toán</a:t>
            </a:r>
          </a:p>
        </p:txBody>
      </p:sp>
      <p:pic>
        <p:nvPicPr>
          <p:cNvPr id="10" name="Picture 9">
            <a:extLst>
              <a:ext uri="{FF2B5EF4-FFF2-40B4-BE49-F238E27FC236}">
                <a16:creationId xmlns:a16="http://schemas.microsoft.com/office/drawing/2014/main" id="{3B00E37A-EE52-4544-A37B-757297D14979}"/>
              </a:ext>
            </a:extLst>
          </p:cNvPr>
          <p:cNvPicPr/>
          <p:nvPr/>
        </p:nvPicPr>
        <p:blipFill rotWithShape="1">
          <a:blip r:embed="rId2"/>
          <a:srcRect r="13811"/>
          <a:stretch/>
        </p:blipFill>
        <p:spPr>
          <a:xfrm>
            <a:off x="4961709" y="786583"/>
            <a:ext cx="6199954" cy="5685973"/>
          </a:xfrm>
          <a:prstGeom prst="rect">
            <a:avLst/>
          </a:prstGeom>
          <a:noFill/>
          <a:ln>
            <a:noFill/>
          </a:ln>
        </p:spPr>
      </p:pic>
    </p:spTree>
    <p:extLst>
      <p:ext uri="{BB962C8B-B14F-4D97-AF65-F5344CB8AC3E}">
        <p14:creationId xmlns:p14="http://schemas.microsoft.com/office/powerpoint/2010/main" val="40245627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par>
                                <p:cTn id="8" presetID="10" presetClass="entr" presetSubtype="0" fill="hold" grpId="0" nodeType="withEffect">
                                  <p:stCondLst>
                                    <p:cond delay="16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1000"/>
                                        <p:tgtEl>
                                          <p:spTgt spid="6"/>
                                        </p:tgtEl>
                                      </p:cBhvr>
                                    </p:animEffect>
                                  </p:childTnLst>
                                </p:cTn>
                              </p:par>
                              <p:par>
                                <p:cTn id="11" presetID="10" presetClass="entr" presetSubtype="0" fill="hold" nodeType="withEffect">
                                  <p:stCondLst>
                                    <p:cond delay="23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48B8452-AB3C-4001-9206-5D7C9FCBFA6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rcRect b="7778"/>
          <a:stretch/>
        </p:blipFill>
        <p:spPr>
          <a:xfrm>
            <a:off x="0" y="-631754"/>
            <a:ext cx="12192000" cy="7489754"/>
          </a:xfrm>
          <a:prstGeom prst="rect">
            <a:avLst/>
          </a:prstGeom>
        </p:spPr>
      </p:pic>
      <p:sp>
        <p:nvSpPr>
          <p:cNvPr id="10" name="Text Placeholder 27">
            <a:extLst>
              <a:ext uri="{FF2B5EF4-FFF2-40B4-BE49-F238E27FC236}">
                <a16:creationId xmlns:a16="http://schemas.microsoft.com/office/drawing/2014/main" id="{135BC1D0-0A66-4F2E-8388-BC331F2C4475}"/>
              </a:ext>
            </a:extLst>
          </p:cNvPr>
          <p:cNvSpPr>
            <a:spLocks noGrp="1"/>
          </p:cNvSpPr>
          <p:nvPr>
            <p:ph type="title"/>
          </p:nvPr>
        </p:nvSpPr>
        <p:spPr>
          <a:xfrm>
            <a:off x="3853037" y="3028408"/>
            <a:ext cx="4485926" cy="721672"/>
          </a:xfrm>
        </p:spPr>
        <p:txBody>
          <a:bodyPr anchor="ctr"/>
          <a:lstStyle/>
          <a:p>
            <a:pPr marL="457200" indent="-457200">
              <a:buFont typeface="Wingdings" panose="05000000000000000000" pitchFamily="2" charset="2"/>
              <a:buChar char="v"/>
            </a:pPr>
            <a:r>
              <a:rPr lang="en-US" sz="3500"/>
              <a:t> BẢO MẬT WEBSITE</a:t>
            </a:r>
          </a:p>
        </p:txBody>
      </p:sp>
      <p:sp>
        <p:nvSpPr>
          <p:cNvPr id="6" name="TextBox 5">
            <a:extLst>
              <a:ext uri="{FF2B5EF4-FFF2-40B4-BE49-F238E27FC236}">
                <a16:creationId xmlns:a16="http://schemas.microsoft.com/office/drawing/2014/main" id="{FACB7A4D-50DD-41C3-A01F-25B81A002A34}"/>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7" name="Straight Connector 6">
            <a:extLst>
              <a:ext uri="{FF2B5EF4-FFF2-40B4-BE49-F238E27FC236}">
                <a16:creationId xmlns:a16="http://schemas.microsoft.com/office/drawing/2014/main" id="{10C82654-7A0A-490F-8DDA-2052C2464789}"/>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24284C43-B7DF-4A3B-8D8A-F26CDEFCC1DC}"/>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32642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27">
            <a:extLst>
              <a:ext uri="{FF2B5EF4-FFF2-40B4-BE49-F238E27FC236}">
                <a16:creationId xmlns:a16="http://schemas.microsoft.com/office/drawing/2014/main" id="{135BC1D0-0A66-4F2E-8388-BC331F2C4475}"/>
              </a:ext>
            </a:extLst>
          </p:cNvPr>
          <p:cNvSpPr>
            <a:spLocks noGrp="1"/>
          </p:cNvSpPr>
          <p:nvPr>
            <p:ph type="title"/>
          </p:nvPr>
        </p:nvSpPr>
        <p:spPr>
          <a:xfrm>
            <a:off x="1383533" y="810755"/>
            <a:ext cx="7387654" cy="734878"/>
          </a:xfrm>
        </p:spPr>
        <p:txBody>
          <a:bodyPr anchor="ctr"/>
          <a:lstStyle/>
          <a:p>
            <a:pPr marL="457200" indent="-457200">
              <a:buFont typeface="Wingdings" panose="05000000000000000000" pitchFamily="2" charset="2"/>
              <a:buChar char="v"/>
            </a:pPr>
            <a:r>
              <a:rPr lang="en-US" sz="3500"/>
              <a:t> BẢO MẬT WEBSITE</a:t>
            </a:r>
          </a:p>
        </p:txBody>
      </p:sp>
      <p:sp>
        <p:nvSpPr>
          <p:cNvPr id="3" name="TextBox 2">
            <a:extLst>
              <a:ext uri="{FF2B5EF4-FFF2-40B4-BE49-F238E27FC236}">
                <a16:creationId xmlns:a16="http://schemas.microsoft.com/office/drawing/2014/main" id="{1461ED27-8990-4863-9BD4-57A3D8335645}"/>
              </a:ext>
            </a:extLst>
          </p:cNvPr>
          <p:cNvSpPr txBox="1"/>
          <p:nvPr/>
        </p:nvSpPr>
        <p:spPr>
          <a:xfrm>
            <a:off x="1493642" y="1717083"/>
            <a:ext cx="10835838" cy="4632028"/>
          </a:xfrm>
          <a:prstGeom prst="rect">
            <a:avLst/>
          </a:prstGeom>
          <a:noFill/>
        </p:spPr>
        <p:txBody>
          <a:bodyPr wrap="square" lIns="0" tIns="36000" rIns="216000" bIns="36000" rtlCol="0">
            <a:spAutoFit/>
          </a:bodyPr>
          <a:lstStyle/>
          <a:p>
            <a:pPr marL="795337" lvl="1" indent="-342900">
              <a:lnSpc>
                <a:spcPct val="150000"/>
              </a:lnSpc>
              <a:buFont typeface="Courier New" panose="02070309020205020404" pitchFamily="49" charset="0"/>
              <a:buChar char="o"/>
            </a:pPr>
            <a:r>
              <a:rPr lang="vi-VN" sz="2000">
                <a:ea typeface="Times New Roman" panose="02020603050405020304" pitchFamily="18" charset="0"/>
              </a:rPr>
              <a:t>Mật khẩu của user lưu vào database sẽ được mã hóa bằng Bcrypt</a:t>
            </a:r>
          </a:p>
          <a:p>
            <a:pPr marL="795337" lvl="1" indent="-342900">
              <a:lnSpc>
                <a:spcPct val="150000"/>
              </a:lnSpc>
              <a:buFont typeface="Courier New" panose="02070309020205020404" pitchFamily="49" charset="0"/>
              <a:buChar char="o"/>
            </a:pPr>
            <a:r>
              <a:rPr lang="vi-VN" sz="2000">
                <a:ea typeface="Times New Roman" panose="02020603050405020304" pitchFamily="18" charset="0"/>
              </a:rPr>
              <a:t>Với việc hệ thống website sử dụng framework Laravel nên đã được hỗ trợ sẵn các tính năng bảo mật cơ bản như:</a:t>
            </a:r>
          </a:p>
          <a:p>
            <a:pPr marL="1252502" lvl="2" indent="-342900">
              <a:lnSpc>
                <a:spcPct val="150000"/>
              </a:lnSpc>
              <a:buFont typeface="Wingdings" panose="05000000000000000000" pitchFamily="2" charset="2"/>
              <a:buChar char="§"/>
            </a:pPr>
            <a:r>
              <a:rPr lang="vi-VN" sz="2000">
                <a:ea typeface="Times New Roman" panose="02020603050405020304" pitchFamily="18" charset="0"/>
              </a:rPr>
              <a:t>Eloquent ORM của Laravel sử dụng PDO thay vì mysqli để chống lại tấn công SQL Injection</a:t>
            </a:r>
          </a:p>
          <a:p>
            <a:pPr marL="1252502" lvl="2" indent="-342900">
              <a:lnSpc>
                <a:spcPct val="150000"/>
              </a:lnSpc>
              <a:buFont typeface="Wingdings" panose="05000000000000000000" pitchFamily="2" charset="2"/>
              <a:buChar char="§"/>
            </a:pPr>
            <a:r>
              <a:rPr lang="vi-VN" sz="2000">
                <a:ea typeface="Times New Roman" panose="02020603050405020304" pitchFamily="18" charset="0"/>
              </a:rPr>
              <a:t>Laravel sử dụng một field token ẩn để chống lại tấn công kiểu CSRF</a:t>
            </a:r>
          </a:p>
          <a:p>
            <a:pPr marL="1252502" lvl="2" indent="-342900">
              <a:lnSpc>
                <a:spcPct val="150000"/>
              </a:lnSpc>
              <a:buFont typeface="Wingdings" panose="05000000000000000000" pitchFamily="2" charset="2"/>
              <a:buChar char="§"/>
            </a:pPr>
            <a:r>
              <a:rPr lang="vi-VN" sz="2000">
                <a:ea typeface="Times New Roman" panose="02020603050405020304" pitchFamily="18" charset="0"/>
              </a:rPr>
              <a:t>Các biến được đưa ra view mặc định đều được Laravel escape để tránh tấn công XSS</a:t>
            </a:r>
          </a:p>
          <a:p>
            <a:pPr marL="795337" lvl="1" indent="-342900">
              <a:lnSpc>
                <a:spcPct val="150000"/>
              </a:lnSpc>
              <a:buFont typeface="Courier New" panose="02070309020205020404" pitchFamily="49" charset="0"/>
              <a:buChar char="o"/>
            </a:pPr>
            <a:r>
              <a:rPr lang="vi-VN" sz="2000">
                <a:ea typeface="Times New Roman" panose="02020603050405020304" pitchFamily="18" charset="0"/>
              </a:rPr>
              <a:t>Tối ưu URL và kiểm soát chặt chẽ quyền của người dùng để tránh lỗi bảo mật Insecure Direct Object References</a:t>
            </a:r>
            <a:endParaRPr lang="en-US" sz="2000">
              <a:ea typeface="Times New Roman" panose="02020603050405020304" pitchFamily="18" charset="0"/>
            </a:endParaRPr>
          </a:p>
        </p:txBody>
      </p:sp>
    </p:spTree>
    <p:extLst>
      <p:ext uri="{BB962C8B-B14F-4D97-AF65-F5344CB8AC3E}">
        <p14:creationId xmlns:p14="http://schemas.microsoft.com/office/powerpoint/2010/main" val="37948216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8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576FDA-342D-4B06-A2D5-4FFF13D7D7F0}"/>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20"/>
                    </a14:imgEffect>
                  </a14:imgLayer>
                </a14:imgProps>
              </a:ext>
              <a:ext uri="{28A0092B-C50C-407E-A947-70E740481C1C}">
                <a14:useLocalDpi xmlns:a14="http://schemas.microsoft.com/office/drawing/2010/main" val="0"/>
              </a:ext>
            </a:extLst>
          </a:blip>
          <a:srcRect/>
          <a:stretch/>
        </p:blipFill>
        <p:spPr>
          <a:xfrm>
            <a:off x="-1" y="0"/>
            <a:ext cx="12192003" cy="6858000"/>
          </a:xfrm>
          <a:prstGeom prst="rect">
            <a:avLst/>
          </a:prstGeom>
          <a:ln>
            <a:noFill/>
          </a:ln>
          <a:effectLst>
            <a:outerShdw blurRad="292100" dist="139700" dir="2700000" algn="tl" rotWithShape="0">
              <a:srgbClr val="333333">
                <a:alpha val="65000"/>
              </a:srgbClr>
            </a:outerShdw>
          </a:effectLst>
        </p:spPr>
      </p:pic>
      <p:sp>
        <p:nvSpPr>
          <p:cNvPr id="3" name="Title 3">
            <a:extLst>
              <a:ext uri="{FF2B5EF4-FFF2-40B4-BE49-F238E27FC236}">
                <a16:creationId xmlns:a16="http://schemas.microsoft.com/office/drawing/2014/main" id="{C141A302-D8BE-44C1-897B-89C6526D728E}"/>
              </a:ext>
            </a:extLst>
          </p:cNvPr>
          <p:cNvSpPr txBox="1">
            <a:spLocks/>
          </p:cNvSpPr>
          <p:nvPr/>
        </p:nvSpPr>
        <p:spPr>
          <a:xfrm>
            <a:off x="4199126" y="3073499"/>
            <a:ext cx="3793747" cy="544337"/>
          </a:xfrm>
          <a:prstGeom prst="rect">
            <a:avLst/>
          </a:prstGeom>
          <a:effectLst>
            <a:reflection blurRad="6350" stA="50000" endA="300" endPos="55000" dir="5400000" sy="-100000" algn="bl" rotWithShape="0"/>
          </a:effectLst>
        </p:spPr>
        <p:txBody>
          <a:bodyPr/>
          <a:lstStyle>
            <a:lvl1pPr algn="l" defTabSz="914318" rtl="0" eaLnBrk="1" latinLnBrk="0" hangingPunct="1">
              <a:lnSpc>
                <a:spcPct val="80000"/>
              </a:lnSpc>
              <a:spcBef>
                <a:spcPct val="0"/>
              </a:spcBef>
              <a:buNone/>
              <a:defRPr sz="3600" b="1" i="0" kern="1200" spc="-100" baseline="0">
                <a:solidFill>
                  <a:schemeClr val="tx1"/>
                </a:solidFill>
                <a:latin typeface="+mn-lt"/>
                <a:ea typeface="Arima Madurai" panose="00000500000000000000" pitchFamily="2" charset="0"/>
                <a:cs typeface="Arima Madurai" panose="00000500000000000000" pitchFamily="2" charset="0"/>
              </a:defRPr>
            </a:lvl1pPr>
          </a:lstStyle>
          <a:p>
            <a:pPr algn="ctr"/>
            <a:r>
              <a:rPr lang="en-US" sz="5500">
                <a:effectLst>
                  <a:glow rad="101600">
                    <a:srgbClr val="0B2745">
                      <a:alpha val="40000"/>
                    </a:srgbClr>
                  </a:glow>
                  <a:reflection blurRad="6350" stA="50000" endA="300" endPos="50000" dist="60007" dir="5400000" sy="-100000" algn="bl" rotWithShape="0"/>
                </a:effectLst>
              </a:rPr>
              <a:t>DATABASE</a:t>
            </a:r>
          </a:p>
          <a:p>
            <a:pPr algn="ctr"/>
            <a:endParaRPr lang="en-US" sz="5500">
              <a:effectLst>
                <a:glow rad="101600">
                  <a:srgbClr val="0B2745">
                    <a:alpha val="40000"/>
                  </a:srgbClr>
                </a:glow>
                <a:reflection blurRad="6350" stA="50000" endA="300" endPos="50000" dist="60007" dir="5400000" sy="-100000" algn="bl" rotWithShape="0"/>
              </a:effectLst>
            </a:endParaRPr>
          </a:p>
        </p:txBody>
      </p:sp>
      <p:sp>
        <p:nvSpPr>
          <p:cNvPr id="4" name="TextBox 3">
            <a:extLst>
              <a:ext uri="{FF2B5EF4-FFF2-40B4-BE49-F238E27FC236}">
                <a16:creationId xmlns:a16="http://schemas.microsoft.com/office/drawing/2014/main" id="{EF30794F-67FD-416B-8D5F-234AB44CBF30}"/>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6" name="Straight Connector 5">
            <a:extLst>
              <a:ext uri="{FF2B5EF4-FFF2-40B4-BE49-F238E27FC236}">
                <a16:creationId xmlns:a16="http://schemas.microsoft.com/office/drawing/2014/main" id="{58508FAB-AD49-4FA7-AD69-0290DA06031F}"/>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5B858-EB68-47D5-B7E2-17A9936A9989}"/>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07381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100"/>
                                        <p:tgtEl>
                                          <p:spTgt spid="5"/>
                                        </p:tgtEl>
                                      </p:cBhvr>
                                    </p:animEffect>
                                  </p:childTnLst>
                                </p:cTn>
                              </p:par>
                              <p:par>
                                <p:cTn id="8" presetID="10" presetClass="entr" presetSubtype="0" fill="hold" grpId="0" nodeType="withEffect">
                                  <p:stCondLst>
                                    <p:cond delay="17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300"/>
                                        <p:tgtEl>
                                          <p:spTgt spid="3"/>
                                        </p:tgtEl>
                                      </p:cBhvr>
                                    </p:animEffect>
                                  </p:childTnLst>
                                </p:cTn>
                              </p:par>
                              <p:par>
                                <p:cTn id="11" presetID="2" presetClass="entr" presetSubtype="8" decel="5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decel="50000" fill="hold" nodeType="withEffect">
                                  <p:stCondLst>
                                    <p:cond delay="30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0-#ppt_w/2"/>
                                          </p:val>
                                        </p:tav>
                                        <p:tav tm="100000">
                                          <p:val>
                                            <p:strVal val="#ppt_x"/>
                                          </p:val>
                                        </p:tav>
                                      </p:tavLst>
                                    </p:anim>
                                    <p:anim calcmode="lin" valueType="num">
                                      <p:cBhvr additive="base">
                                        <p:cTn id="18" dur="500" fill="hold"/>
                                        <p:tgtEl>
                                          <p:spTgt spid="6"/>
                                        </p:tgtEl>
                                        <p:attrNameLst>
                                          <p:attrName>ppt_y</p:attrName>
                                        </p:attrNameLst>
                                      </p:cBhvr>
                                      <p:tavLst>
                                        <p:tav tm="0">
                                          <p:val>
                                            <p:strVal val="#ppt_y"/>
                                          </p:val>
                                        </p:tav>
                                        <p:tav tm="100000">
                                          <p:val>
                                            <p:strVal val="#ppt_y"/>
                                          </p:val>
                                        </p:tav>
                                      </p:tavLst>
                                    </p:anim>
                                  </p:childTnLst>
                                </p:cTn>
                              </p:par>
                              <p:par>
                                <p:cTn id="19" presetID="2" presetClass="entr" presetSubtype="8" decel="5000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0-#ppt_w/2"/>
                                          </p:val>
                                        </p:tav>
                                        <p:tav tm="100000">
                                          <p:val>
                                            <p:strVal val="#ppt_x"/>
                                          </p:val>
                                        </p:tav>
                                      </p:tavLst>
                                    </p:anim>
                                    <p:anim calcmode="lin" valueType="num">
                                      <p:cBhvr additive="base">
                                        <p:cTn id="22"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723D2BE-C1CE-43DE-8AA1-E83015B263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3305" y="254844"/>
            <a:ext cx="8945390" cy="6427825"/>
          </a:xfrm>
          <a:prstGeom prst="rect">
            <a:avLst/>
          </a:prstGeom>
        </p:spPr>
      </p:pic>
      <p:sp>
        <p:nvSpPr>
          <p:cNvPr id="4" name="TextBox 3">
            <a:extLst>
              <a:ext uri="{FF2B5EF4-FFF2-40B4-BE49-F238E27FC236}">
                <a16:creationId xmlns:a16="http://schemas.microsoft.com/office/drawing/2014/main" id="{EF30794F-67FD-416B-8D5F-234AB44CBF30}"/>
              </a:ext>
            </a:extLst>
          </p:cNvPr>
          <p:cNvSpPr txBox="1"/>
          <p:nvPr/>
        </p:nvSpPr>
        <p:spPr>
          <a:xfrm rot="16200000">
            <a:off x="125770" y="378755"/>
            <a:ext cx="721672" cy="230832"/>
          </a:xfrm>
          <a:prstGeom prst="rect">
            <a:avLst/>
          </a:prstGeom>
          <a:noFill/>
        </p:spPr>
        <p:txBody>
          <a:bodyPr wrap="none" rtlCol="0">
            <a:spAutoFit/>
          </a:bodyPr>
          <a:lstStyle/>
          <a:p>
            <a:pPr algn="l"/>
            <a:r>
              <a:rPr lang="en-US" sz="900" b="1" i="0">
                <a:latin typeface="Montserrat SemiBold" charset="0"/>
                <a:ea typeface="Montserrat SemiBold" charset="0"/>
                <a:cs typeface="Montserrat SemiBold" charset="0"/>
              </a:rPr>
              <a:t>VIFLAND</a:t>
            </a:r>
            <a:endParaRPr lang="en-US" sz="900" b="1" i="0" dirty="0">
              <a:latin typeface="Montserrat SemiBold" charset="0"/>
              <a:ea typeface="Montserrat SemiBold" charset="0"/>
              <a:cs typeface="Montserrat SemiBold" charset="0"/>
            </a:endParaRPr>
          </a:p>
        </p:txBody>
      </p:sp>
      <p:cxnSp>
        <p:nvCxnSpPr>
          <p:cNvPr id="6" name="Straight Connector 5">
            <a:extLst>
              <a:ext uri="{FF2B5EF4-FFF2-40B4-BE49-F238E27FC236}">
                <a16:creationId xmlns:a16="http://schemas.microsoft.com/office/drawing/2014/main" id="{58508FAB-AD49-4FA7-AD69-0290DA06031F}"/>
              </a:ext>
            </a:extLst>
          </p:cNvPr>
          <p:cNvCxnSpPr/>
          <p:nvPr/>
        </p:nvCxnSpPr>
        <p:spPr>
          <a:xfrm>
            <a:off x="315367" y="3389244"/>
            <a:ext cx="40210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755B858-EB68-47D5-B7E2-17A9936A9989}"/>
              </a:ext>
            </a:extLst>
          </p:cNvPr>
          <p:cNvCxnSpPr/>
          <p:nvPr/>
        </p:nvCxnSpPr>
        <p:spPr>
          <a:xfrm>
            <a:off x="315367" y="3468757"/>
            <a:ext cx="20105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79465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decel="50000" fill="hold" nodeType="withEffect">
                                  <p:stCondLst>
                                    <p:cond delay="3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50000" fill="hold" nodeType="withEffect">
                                  <p:stCondLst>
                                    <p:cond delay="5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Voodoo Powerpoint Template">
  <a:themeElements>
    <a:clrScheme name="Voodoo Color">
      <a:dk1>
        <a:srgbClr val="222222"/>
      </a:dk1>
      <a:lt1>
        <a:srgbClr val="F7F7F7"/>
      </a:lt1>
      <a:dk2>
        <a:srgbClr val="222222"/>
      </a:dk2>
      <a:lt2>
        <a:srgbClr val="FEFF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Voodoo2 Powerpoint Template">
  <a:themeElements>
    <a:clrScheme name="Voodoo Color">
      <a:dk1>
        <a:srgbClr val="222222"/>
      </a:dk1>
      <a:lt1>
        <a:srgbClr val="F7F7F7"/>
      </a:lt1>
      <a:dk2>
        <a:srgbClr val="222222"/>
      </a:dk2>
      <a:lt2>
        <a:srgbClr val="FEFFFF"/>
      </a:lt2>
      <a:accent1>
        <a:srgbClr val="1D46F3"/>
      </a:accent1>
      <a:accent2>
        <a:srgbClr val="FE5757"/>
      </a:accent2>
      <a:accent3>
        <a:srgbClr val="FE0061"/>
      </a:accent3>
      <a:accent4>
        <a:srgbClr val="A905B7"/>
      </a:accent4>
      <a:accent5>
        <a:srgbClr val="7030BD"/>
      </a:accent5>
      <a:accent6>
        <a:srgbClr val="3C4EBC"/>
      </a:accent6>
      <a:hlink>
        <a:srgbClr val="5352F5"/>
      </a:hlink>
      <a:folHlink>
        <a:srgbClr val="BFBFBF"/>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144000" bIns="36000" rtlCol="0">
        <a:spAutoFit/>
      </a:bodyPr>
      <a:lstStyle>
        <a:defPPr>
          <a:lnSpc>
            <a:spcPct val="12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2622</TotalTime>
  <Words>4101</Words>
  <Application>Microsoft Office PowerPoint</Application>
  <PresentationFormat>Widescreen</PresentationFormat>
  <Paragraphs>760</Paragraphs>
  <Slides>111</Slides>
  <Notes>1</Notes>
  <HiddenSlides>0</HiddenSlides>
  <MMClips>1</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111</vt:i4>
      </vt:variant>
    </vt:vector>
  </HeadingPairs>
  <TitlesOfParts>
    <vt:vector size="120" baseType="lpstr">
      <vt:lpstr>Arial</vt:lpstr>
      <vt:lpstr>Calibri</vt:lpstr>
      <vt:lpstr>Courier New</vt:lpstr>
      <vt:lpstr>Montserrat SemiBold</vt:lpstr>
      <vt:lpstr>Open Sans</vt:lpstr>
      <vt:lpstr>Open Sans SemiBold</vt:lpstr>
      <vt:lpstr>Wingdings</vt:lpstr>
      <vt:lpstr>Voodoo Powerpoint Template</vt:lpstr>
      <vt:lpstr>Voodoo2 Powerpoint Template</vt:lpstr>
      <vt:lpstr>PowerPoint Presentation</vt:lpstr>
      <vt:lpstr>VIFLAND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Giới Thiệu Dự Án</vt:lpstr>
      <vt:lpstr>PowerPoint Presentation</vt:lpstr>
      <vt:lpstr>PowerPoint Presentation</vt:lpstr>
      <vt:lpstr>Mục tiêu phát triển Website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SITEMAP</vt:lpstr>
      <vt:lpstr>PowerPoint Presentation</vt:lpstr>
      <vt:lpstr>Giao diện &amp; Chức năng người dùng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Giao diện &amp; Chức năng Admin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BẢO MẬT WEBSITE</vt:lpstr>
      <vt:lpstr> BẢO MẬT WEBSITE</vt:lpstr>
      <vt:lpstr>PowerPoint Presentation</vt:lpstr>
      <vt:lpstr>PowerPoint Presentation</vt:lpstr>
      <vt:lpstr>TESTCASE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Kết luận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Voodoo Powerpoint</dc:title>
  <dc:subject/>
  <dc:creator>SevenBox</dc:creator>
  <cp:keywords/>
  <dc:description/>
  <cp:lastModifiedBy>Thanh Lâm</cp:lastModifiedBy>
  <cp:revision>330</cp:revision>
  <dcterms:created xsi:type="dcterms:W3CDTF">2017-07-25T02:03:18Z</dcterms:created>
  <dcterms:modified xsi:type="dcterms:W3CDTF">2020-12-14T09:18:40Z</dcterms:modified>
  <cp:category/>
</cp:coreProperties>
</file>